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0" r:id="rId3"/>
    <p:sldId id="281" r:id="rId4"/>
    <p:sldId id="289" r:id="rId5"/>
    <p:sldId id="272" r:id="rId6"/>
    <p:sldId id="292" r:id="rId7"/>
    <p:sldId id="293" r:id="rId8"/>
    <p:sldId id="294" r:id="rId9"/>
    <p:sldId id="291" r:id="rId10"/>
    <p:sldId id="276" r:id="rId11"/>
    <p:sldId id="287" r:id="rId12"/>
    <p:sldId id="286" r:id="rId13"/>
    <p:sldId id="290" r:id="rId14"/>
    <p:sldId id="285" r:id="rId15"/>
    <p:sldId id="296" r:id="rId16"/>
    <p:sldId id="288" r:id="rId17"/>
    <p:sldId id="265" r:id="rId18"/>
    <p:sldId id="282" r:id="rId19"/>
    <p:sldId id="257" r:id="rId20"/>
    <p:sldId id="258" r:id="rId21"/>
    <p:sldId id="259" r:id="rId22"/>
    <p:sldId id="261" r:id="rId23"/>
    <p:sldId id="262" r:id="rId24"/>
    <p:sldId id="283" r:id="rId25"/>
    <p:sldId id="267" r:id="rId26"/>
    <p:sldId id="266" r:id="rId27"/>
    <p:sldId id="268" r:id="rId28"/>
    <p:sldId id="269" r:id="rId29"/>
    <p:sldId id="270" r:id="rId30"/>
    <p:sldId id="271" r:id="rId31"/>
    <p:sldId id="284" r:id="rId32"/>
    <p:sldId id="297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4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-25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77E0-138E-42FB-9498-A7A9A06AAEFF}" type="datetimeFigureOut">
              <a:rPr lang="de-DE" smtClean="0"/>
              <a:pPr/>
              <a:t>12.03.15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4B56-100E-4726-BAE0-B578DE3B50C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7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2A52-A668-4551-95C3-6AB1E0DE19AF}" type="datetimeFigureOut">
              <a:rPr lang="de-DE" smtClean="0"/>
              <a:pPr/>
              <a:t>12.03.15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2FBB-A207-4992-936D-F5FC774B96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02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5E4B3-507B-47BF-9793-DD5836E70EB2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A2FBB-A207-4992-936D-F5FC774B96DB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Wasserzeich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de-DE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Wasserzeiche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 mit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de-DE" smtClean="0"/>
              <a:t>Schuljahr 2010/2011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de-DE" smtClean="0"/>
              <a:t>Fachschaft Latein, SZ Rockwinkel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F131A63-10B6-4CDB-B7F9-35DA9E5A1B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file:///C:\Users\Isa\Desktop\vokabeln_19.pdf" TargetMode="External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Bookman Old Style" pitchFamily="18" charset="0"/>
              </a:rPr>
              <a:t/>
            </a:r>
            <a:br>
              <a:rPr lang="de-DE" b="1" dirty="0" smtClean="0">
                <a:latin typeface="Bookman Old Style" pitchFamily="18" charset="0"/>
              </a:rPr>
            </a:br>
            <a:r>
              <a:rPr lang="de-DE" b="1" dirty="0" smtClean="0">
                <a:latin typeface="Bookman Old Style" pitchFamily="18" charset="0"/>
              </a:rPr>
              <a:t/>
            </a:r>
            <a:br>
              <a:rPr lang="de-DE" b="1" dirty="0" smtClean="0">
                <a:latin typeface="Bookman Old Style" pitchFamily="18" charset="0"/>
              </a:rPr>
            </a:br>
            <a:r>
              <a:rPr lang="de-DE" b="1" dirty="0" smtClean="0">
                <a:latin typeface="Bookman Old Style" pitchFamily="18" charset="0"/>
              </a:rPr>
              <a:t>Wie kann ich meinem Kind beim Lateinlernen helfen?</a:t>
            </a:r>
            <a:endParaRPr lang="de-DE" dirty="0">
              <a:latin typeface="Bookman Old Style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776864" cy="1368152"/>
          </a:xfrm>
        </p:spPr>
        <p:txBody>
          <a:bodyPr>
            <a:normAutofit/>
          </a:bodyPr>
          <a:lstStyle/>
          <a:p>
            <a:endParaRPr lang="de-DE" b="1" dirty="0" smtClean="0">
              <a:latin typeface="Bookman Old Style" pitchFamily="18" charset="0"/>
            </a:endParaRPr>
          </a:p>
          <a:p>
            <a:endParaRPr lang="de-DE" b="1" dirty="0" smtClean="0">
              <a:latin typeface="Bookman Old Style" pitchFamily="18" charset="0"/>
            </a:endParaRPr>
          </a:p>
          <a:p>
            <a:pPr algn="ctr"/>
            <a:r>
              <a:rPr lang="de-DE" b="1" dirty="0" smtClean="0">
                <a:latin typeface="Bookman Old Style" pitchFamily="18" charset="0"/>
              </a:rPr>
              <a:t>Ein Elterninformationsabend </a:t>
            </a:r>
          </a:p>
          <a:p>
            <a:pPr algn="ctr"/>
            <a:r>
              <a:rPr lang="de-DE" b="1" dirty="0" smtClean="0">
                <a:latin typeface="Bookman Old Style" pitchFamily="18" charset="0"/>
              </a:rPr>
              <a:t>der Fachschaft Latein der Dreieichschule Langen</a:t>
            </a:r>
            <a:endParaRPr lang="de-DE" b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92896"/>
            <a:ext cx="3900566" cy="268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483768" y="3284984"/>
            <a:ext cx="2304256" cy="615553"/>
          </a:xfrm>
          <a:prstGeom prst="rect">
            <a:avLst/>
          </a:prstGeom>
          <a:solidFill>
            <a:srgbClr val="009999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400" dirty="0" smtClean="0">
                <a:solidFill>
                  <a:schemeClr val="bg1"/>
                </a:solidFill>
                <a:latin typeface="Bobcat" pitchFamily="2" charset="0"/>
              </a:rPr>
              <a:t>SALVETE!</a:t>
            </a:r>
            <a:endParaRPr lang="de-DE" sz="3400" dirty="0">
              <a:solidFill>
                <a:schemeClr val="bg1"/>
              </a:solidFill>
              <a:latin typeface="Bobcat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528528">
            <a:off x="2622924" y="4203591"/>
            <a:ext cx="1385096" cy="492443"/>
          </a:xfrm>
          <a:prstGeom prst="rect">
            <a:avLst/>
          </a:prstGeom>
          <a:solidFill>
            <a:srgbClr val="009999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600" dirty="0" err="1" smtClean="0">
                <a:solidFill>
                  <a:schemeClr val="bg1"/>
                </a:solidFill>
                <a:latin typeface="Bobcat" pitchFamily="2" charset="0"/>
              </a:rPr>
              <a:t>Cur</a:t>
            </a:r>
            <a:r>
              <a:rPr lang="de-DE" sz="2600" dirty="0" smtClean="0">
                <a:solidFill>
                  <a:schemeClr val="bg1"/>
                </a:solidFill>
                <a:latin typeface="Bobcat" pitchFamily="2" charset="0"/>
              </a:rPr>
              <a:t>?</a:t>
            </a:r>
            <a:endParaRPr lang="de-DE" sz="2600" dirty="0">
              <a:solidFill>
                <a:schemeClr val="bg1"/>
              </a:solidFill>
              <a:latin typeface="Bobcat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71800" y="2492896"/>
            <a:ext cx="3528392" cy="492443"/>
          </a:xfrm>
          <a:prstGeom prst="rect">
            <a:avLst/>
          </a:prstGeom>
          <a:solidFill>
            <a:srgbClr val="009999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600" dirty="0" err="1" smtClean="0">
                <a:solidFill>
                  <a:schemeClr val="bg1"/>
                </a:solidFill>
                <a:latin typeface="Bobcat" pitchFamily="2" charset="0"/>
              </a:rPr>
              <a:t>Delirant</a:t>
            </a:r>
            <a:r>
              <a:rPr lang="de-DE" sz="2600" dirty="0" smtClean="0">
                <a:solidFill>
                  <a:schemeClr val="bg1"/>
                </a:solidFill>
                <a:latin typeface="Bobcat" pitchFamily="2" charset="0"/>
              </a:rPr>
              <a:t> </a:t>
            </a:r>
            <a:r>
              <a:rPr lang="de-DE" sz="2600" dirty="0" err="1" smtClean="0">
                <a:solidFill>
                  <a:schemeClr val="bg1"/>
                </a:solidFill>
                <a:latin typeface="Bobcat" pitchFamily="2" charset="0"/>
              </a:rPr>
              <a:t>isti</a:t>
            </a:r>
            <a:r>
              <a:rPr lang="de-DE" sz="2600" dirty="0" smtClean="0">
                <a:solidFill>
                  <a:schemeClr val="bg1"/>
                </a:solidFill>
                <a:latin typeface="Bobcat" pitchFamily="2" charset="0"/>
              </a:rPr>
              <a:t> Romani!</a:t>
            </a:r>
            <a:endParaRPr lang="de-DE" sz="2600" dirty="0">
              <a:solidFill>
                <a:schemeClr val="bg1"/>
              </a:solidFill>
              <a:latin typeface="Bobcat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850106"/>
          </a:xfrm>
        </p:spPr>
        <p:txBody>
          <a:bodyPr>
            <a:normAutofit fontScale="90000"/>
          </a:bodyPr>
          <a:lstStyle/>
          <a:p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</a:t>
            </a:r>
            <a:b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4000" b="1" dirty="0" smtClean="0"/>
              <a:t>Die vier Hauptmöglichkeiten: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1" dirty="0" smtClean="0"/>
              <a:t>Lernen aus dem Buch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1" dirty="0" smtClean="0"/>
              <a:t>Lernen aus dem Vokabelheft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1" dirty="0" smtClean="0"/>
              <a:t>Lernen mit dem Vokabelkarteikasten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b="1" dirty="0" smtClean="0"/>
              <a:t>Lernen mit Computerprogrammen</a:t>
            </a:r>
          </a:p>
          <a:p>
            <a:pPr>
              <a:lnSpc>
                <a:spcPct val="150000"/>
              </a:lnSpc>
              <a:buNone/>
            </a:pPr>
            <a:r>
              <a:rPr lang="de-DE" b="1" dirty="0" smtClean="0"/>
              <a:t>	 (am Beispiel von Phase 6)</a:t>
            </a:r>
          </a:p>
          <a:p>
            <a:endParaRPr lang="de-DE" dirty="0"/>
          </a:p>
        </p:txBody>
      </p:sp>
      <p:pic>
        <p:nvPicPr>
          <p:cNvPr id="10" name="Picture 1" descr="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4744"/>
            <a:ext cx="2195736" cy="21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br>
              <a:rPr lang="de-DE" sz="22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3600" b="1" dirty="0" smtClean="0"/>
              <a:t>Lernen aus dem Buch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800"/>
              </a:spcBef>
              <a:buNone/>
            </a:pPr>
            <a:r>
              <a:rPr lang="de-DE" sz="9600" b="1" dirty="0" smtClean="0"/>
              <a:t>Wichtig: </a:t>
            </a:r>
          </a:p>
          <a:p>
            <a:pPr>
              <a:spcBef>
                <a:spcPts val="800"/>
              </a:spcBef>
            </a:pPr>
            <a:r>
              <a:rPr lang="de-DE" sz="9600" dirty="0" smtClean="0"/>
              <a:t>eine Spalte unbedingt abdecken</a:t>
            </a:r>
          </a:p>
          <a:p>
            <a:pPr>
              <a:spcBef>
                <a:spcPts val="800"/>
              </a:spcBef>
            </a:pPr>
            <a:r>
              <a:rPr lang="de-DE" sz="9600" dirty="0" smtClean="0"/>
              <a:t>unbekannte Vokabeln im 1. Durchlauf markieren</a:t>
            </a:r>
          </a:p>
          <a:p>
            <a:pPr>
              <a:spcBef>
                <a:spcPts val="800"/>
              </a:spcBef>
            </a:pPr>
            <a:endParaRPr lang="de-DE" sz="9600" dirty="0" smtClean="0"/>
          </a:p>
          <a:p>
            <a:pPr>
              <a:spcBef>
                <a:spcPts val="800"/>
              </a:spcBef>
              <a:buNone/>
            </a:pPr>
            <a:r>
              <a:rPr lang="de-DE" sz="9600" b="1" u="sng" dirty="0" smtClean="0"/>
              <a:t>Vorteile:</a:t>
            </a:r>
          </a:p>
          <a:p>
            <a:pPr>
              <a:spcBef>
                <a:spcPts val="800"/>
              </a:spcBef>
            </a:pPr>
            <a:r>
              <a:rPr lang="de-DE" sz="9600" dirty="0" smtClean="0"/>
              <a:t>kein zusätzlicher (Schreib-)Aufwand</a:t>
            </a:r>
          </a:p>
          <a:p>
            <a:pPr>
              <a:spcBef>
                <a:spcPts val="800"/>
              </a:spcBef>
            </a:pPr>
            <a:r>
              <a:rPr lang="de-DE" sz="9600" dirty="0" smtClean="0"/>
              <a:t>alle Angaben vollständig und richtig</a:t>
            </a:r>
          </a:p>
          <a:p>
            <a:pPr>
              <a:spcBef>
                <a:spcPts val="800"/>
              </a:spcBef>
              <a:buNone/>
            </a:pPr>
            <a:endParaRPr lang="de-DE" sz="9600" dirty="0" smtClean="0"/>
          </a:p>
          <a:p>
            <a:pPr>
              <a:spcBef>
                <a:spcPts val="800"/>
              </a:spcBef>
              <a:buNone/>
            </a:pPr>
            <a:r>
              <a:rPr lang="de-DE" sz="9600" b="1" u="sng" dirty="0" smtClean="0"/>
              <a:t>Nachteile:</a:t>
            </a:r>
          </a:p>
          <a:p>
            <a:pPr>
              <a:spcBef>
                <a:spcPts val="800"/>
              </a:spcBef>
            </a:pPr>
            <a:r>
              <a:rPr lang="de-DE" sz="9600" dirty="0" smtClean="0"/>
              <a:t>Schreiben entfällt als Lernhilfe („durch die Hand in den Kopf“ )</a:t>
            </a:r>
          </a:p>
          <a:p>
            <a:pPr>
              <a:spcBef>
                <a:spcPts val="800"/>
              </a:spcBef>
            </a:pPr>
            <a:r>
              <a:rPr lang="de-DE" sz="9600" dirty="0" smtClean="0"/>
              <a:t>Angewiesenheit auf Buch</a:t>
            </a:r>
          </a:p>
          <a:p>
            <a:endParaRPr lang="de-DE" dirty="0"/>
          </a:p>
        </p:txBody>
      </p:sp>
      <p:pic>
        <p:nvPicPr>
          <p:cNvPr id="9217" name="Picture 1" descr="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6896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604448" cy="1080120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r>
              <a:rPr lang="de-DE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br>
              <a:rPr lang="de-DE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3800" b="1" dirty="0" smtClean="0"/>
              <a:t>Lernen aus dem Vokabelheft: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300" dirty="0" smtClean="0"/>
              <a:t>„Durch die Hand in den Kopf…“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484784"/>
            <a:ext cx="9108504" cy="4824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de-DE" sz="9600" b="1" u="sng" dirty="0" smtClean="0">
                <a:sym typeface="Wingdings" pitchFamily="2" charset="2"/>
              </a:rPr>
              <a:t>Vorteile:</a:t>
            </a:r>
          </a:p>
          <a:p>
            <a:pPr>
              <a:buNone/>
            </a:pPr>
            <a:endParaRPr lang="de-DE" sz="9600" b="1" u="sng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</a:pPr>
            <a:r>
              <a:rPr lang="de-DE" sz="9600" dirty="0" smtClean="0">
                <a:sym typeface="Wingdings" pitchFamily="2" charset="2"/>
              </a:rPr>
              <a:t>einige Lerntypen lernen durch Schreiben</a:t>
            </a:r>
          </a:p>
          <a:p>
            <a:pPr algn="just">
              <a:spcBef>
                <a:spcPts val="0"/>
              </a:spcBef>
            </a:pPr>
            <a:r>
              <a:rPr lang="de-DE" sz="9600" dirty="0" smtClean="0">
                <a:sym typeface="Wingdings" pitchFamily="2" charset="2"/>
              </a:rPr>
              <a:t>Vokabeln können durch individuelle Bilder verdeutlicht werden</a:t>
            </a:r>
          </a:p>
          <a:p>
            <a:pPr algn="just">
              <a:spcBef>
                <a:spcPts val="0"/>
              </a:spcBef>
            </a:pPr>
            <a:endParaRPr lang="de-DE" sz="5100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endParaRPr lang="de-DE" sz="5100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endParaRPr lang="de-DE" sz="5100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endParaRPr lang="de-DE" sz="5100" dirty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endParaRPr lang="de-DE" sz="5100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endParaRPr lang="de-DE" sz="5100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endParaRPr lang="de-DE" sz="5100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</a:pPr>
            <a:r>
              <a:rPr lang="de-DE" sz="9600" dirty="0" smtClean="0">
                <a:sym typeface="Wingdings" pitchFamily="2" charset="2"/>
              </a:rPr>
              <a:t>Wörter können nach eigener Logik gruppiert/ geordnet werden</a:t>
            </a:r>
          </a:p>
          <a:p>
            <a:pPr algn="just">
              <a:spcBef>
                <a:spcPts val="0"/>
              </a:spcBef>
            </a:pPr>
            <a:r>
              <a:rPr lang="de-DE" sz="9600" dirty="0">
                <a:sym typeface="Wingdings" pitchFamily="2" charset="2"/>
              </a:rPr>
              <a:t>d</a:t>
            </a:r>
            <a:r>
              <a:rPr lang="de-DE" sz="9600" dirty="0" smtClean="0">
                <a:sym typeface="Wingdings" pitchFamily="2" charset="2"/>
              </a:rPr>
              <a:t>as Vokabelheft kann zum ständigen Begleiter werden</a:t>
            </a:r>
          </a:p>
          <a:p>
            <a:pPr algn="just">
              <a:spcBef>
                <a:spcPts val="0"/>
              </a:spcBef>
              <a:buNone/>
            </a:pPr>
            <a:endParaRPr lang="de-DE" sz="9600" b="1" u="sng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  <a:buNone/>
            </a:pPr>
            <a:r>
              <a:rPr lang="de-DE" sz="9600" b="1" u="sng" dirty="0" smtClean="0">
                <a:sym typeface="Wingdings" pitchFamily="2" charset="2"/>
              </a:rPr>
              <a:t>Nachteile:</a:t>
            </a:r>
          </a:p>
          <a:p>
            <a:pPr algn="just">
              <a:spcBef>
                <a:spcPts val="0"/>
              </a:spcBef>
              <a:buNone/>
            </a:pPr>
            <a:endParaRPr lang="de-DE" sz="9600" b="1" u="sng" dirty="0" smtClean="0">
              <a:sym typeface="Wingdings" pitchFamily="2" charset="2"/>
            </a:endParaRPr>
          </a:p>
          <a:p>
            <a:pPr algn="just">
              <a:spcBef>
                <a:spcPts val="0"/>
              </a:spcBef>
            </a:pPr>
            <a:r>
              <a:rPr lang="de-DE" sz="9600" dirty="0" smtClean="0">
                <a:sym typeface="Wingdings" pitchFamily="2" charset="2"/>
              </a:rPr>
              <a:t>Zeitaufwand</a:t>
            </a:r>
          </a:p>
          <a:p>
            <a:pPr algn="just">
              <a:spcBef>
                <a:spcPts val="0"/>
              </a:spcBef>
            </a:pPr>
            <a:r>
              <a:rPr lang="de-DE" sz="9600" dirty="0" smtClean="0">
                <a:sym typeface="Wingdings" pitchFamily="2" charset="2"/>
              </a:rPr>
              <a:t>Rechtschreibung und Zusatzangaben können fehlerhaft/unvollständig sein</a:t>
            </a:r>
          </a:p>
        </p:txBody>
      </p:sp>
      <p:pic>
        <p:nvPicPr>
          <p:cNvPr id="11266" name="Picture 2" descr="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0912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Isa\Desktop\Vokabel-Illustrationen.jpg"/>
          <p:cNvPicPr>
            <a:picLocks noChangeAspect="1" noChangeArrowheads="1"/>
          </p:cNvPicPr>
          <p:nvPr/>
        </p:nvPicPr>
        <p:blipFill>
          <a:blip r:embed="rId4" cstate="print"/>
          <a:srcRect r="45532" b="32090"/>
          <a:stretch>
            <a:fillRect/>
          </a:stretch>
        </p:blipFill>
        <p:spPr bwMode="auto">
          <a:xfrm>
            <a:off x="1475656" y="2996952"/>
            <a:ext cx="4248472" cy="90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sz="3600" b="1" dirty="0" smtClean="0"/>
              <a:t>Lernen aus dem Vokabelheft:</a:t>
            </a:r>
            <a:endParaRPr lang="de-DE" sz="3600" dirty="0"/>
          </a:p>
        </p:txBody>
      </p:sp>
      <p:pic>
        <p:nvPicPr>
          <p:cNvPr id="1027" name="Picture 3" descr="C:\Users\Isa\Desktop\Vokabelhef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552728" cy="544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24744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 </a:t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3300" b="1" dirty="0" smtClean="0"/>
              <a:t>Lernen mit dem Vokabelkarteikasten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259228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endParaRPr lang="de-DE" sz="9600" dirty="0" smtClean="0"/>
          </a:p>
          <a:p>
            <a:pPr>
              <a:spcBef>
                <a:spcPts val="0"/>
              </a:spcBef>
            </a:pPr>
            <a:endParaRPr lang="de-DE" sz="9600" dirty="0"/>
          </a:p>
          <a:p>
            <a:pPr>
              <a:spcBef>
                <a:spcPts val="0"/>
              </a:spcBef>
            </a:pPr>
            <a:endParaRPr lang="de-DE" sz="9600" dirty="0" smtClean="0"/>
          </a:p>
          <a:p>
            <a:pPr>
              <a:spcBef>
                <a:spcPts val="0"/>
              </a:spcBef>
            </a:pPr>
            <a:endParaRPr lang="de-DE" sz="9600" dirty="0"/>
          </a:p>
          <a:p>
            <a:pPr>
              <a:spcBef>
                <a:spcPts val="0"/>
              </a:spcBef>
            </a:pPr>
            <a:endParaRPr lang="de-DE" sz="9600" dirty="0" smtClean="0"/>
          </a:p>
          <a:p>
            <a:pPr>
              <a:spcBef>
                <a:spcPts val="0"/>
              </a:spcBef>
            </a:pPr>
            <a:endParaRPr lang="de-DE" sz="9600" dirty="0"/>
          </a:p>
          <a:p>
            <a:pPr marL="0" indent="0">
              <a:spcBef>
                <a:spcPts val="0"/>
              </a:spcBef>
              <a:buNone/>
            </a:pPr>
            <a:endParaRPr lang="de-DE" sz="9600" dirty="0"/>
          </a:p>
          <a:p>
            <a:pPr>
              <a:spcBef>
                <a:spcPts val="0"/>
              </a:spcBef>
            </a:pPr>
            <a:r>
              <a:rPr lang="de-DE" sz="9600" dirty="0" smtClean="0"/>
              <a:t>Verschiedene Fächer für unterschiedliche Sicherheit in den Vokabeln</a:t>
            </a:r>
          </a:p>
          <a:p>
            <a:pPr marL="0" indent="0">
              <a:spcBef>
                <a:spcPts val="0"/>
              </a:spcBef>
              <a:buNone/>
            </a:pPr>
            <a:endParaRPr lang="de-DE" sz="9600" dirty="0" smtClean="0"/>
          </a:p>
          <a:p>
            <a:pPr>
              <a:spcBef>
                <a:spcPts val="0"/>
              </a:spcBef>
              <a:buNone/>
            </a:pPr>
            <a:r>
              <a:rPr lang="de-DE" sz="9600" b="1" u="sng" dirty="0" smtClean="0"/>
              <a:t>Vorteile:</a:t>
            </a:r>
          </a:p>
          <a:p>
            <a:pPr>
              <a:spcBef>
                <a:spcPts val="0"/>
              </a:spcBef>
            </a:pPr>
            <a:r>
              <a:rPr lang="de-DE" sz="9600" dirty="0" smtClean="0"/>
              <a:t>Wissensstand wird „greifbar“ (Kartenhaufen)</a:t>
            </a:r>
          </a:p>
          <a:p>
            <a:pPr>
              <a:spcBef>
                <a:spcPts val="0"/>
              </a:spcBef>
            </a:pPr>
            <a:r>
              <a:rPr lang="de-DE" sz="9600" dirty="0" smtClean="0"/>
              <a:t>durch Schreiben prägen sich Einzelheiten besser ein</a:t>
            </a:r>
          </a:p>
          <a:p>
            <a:pPr>
              <a:spcBef>
                <a:spcPts val="0"/>
              </a:spcBef>
            </a:pPr>
            <a:r>
              <a:rPr lang="de-DE" sz="9600" dirty="0" smtClean="0"/>
              <a:t>idealer ständiger Begleiter</a:t>
            </a:r>
          </a:p>
          <a:p>
            <a:pPr marL="0" indent="0">
              <a:spcBef>
                <a:spcPts val="0"/>
              </a:spcBef>
              <a:buNone/>
            </a:pPr>
            <a:endParaRPr lang="de-DE" sz="9600" dirty="0" smtClean="0"/>
          </a:p>
          <a:p>
            <a:pPr>
              <a:spcBef>
                <a:spcPts val="0"/>
              </a:spcBef>
              <a:buNone/>
            </a:pPr>
            <a:r>
              <a:rPr lang="de-DE" sz="9600" b="1" u="sng" dirty="0" smtClean="0"/>
              <a:t>Nachteile:</a:t>
            </a:r>
          </a:p>
          <a:p>
            <a:pPr>
              <a:spcBef>
                <a:spcPts val="0"/>
              </a:spcBef>
            </a:pPr>
            <a:r>
              <a:rPr lang="de-DE" sz="9600" dirty="0" smtClean="0"/>
              <a:t>Schreibaufwand</a:t>
            </a:r>
          </a:p>
          <a:p>
            <a:pPr>
              <a:spcBef>
                <a:spcPts val="0"/>
              </a:spcBef>
            </a:pPr>
            <a:r>
              <a:rPr lang="de-DE" sz="9600" dirty="0" smtClean="0"/>
              <a:t>Angaben können unvollständig/fehlerhaft sein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4330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778098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3600" b="1" dirty="0" smtClean="0"/>
              <a:t>Lernen mit Vokabelkarteikarten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23850" y="1008622"/>
          <a:ext cx="4032126" cy="537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Acrobat Document" r:id="rId4" imgW="5667122" imgH="8019915" progId="AcroExch.Document.7">
                  <p:link updateAutomatic="1"/>
                </p:oleObj>
              </mc:Choice>
              <mc:Fallback>
                <p:oleObj name="Acrobat Document" r:id="rId4" imgW="5667122" imgH="8019915" progId="AcroExch.Document.7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08622"/>
                        <a:ext cx="4032126" cy="5372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283968" y="992948"/>
          <a:ext cx="4032448" cy="5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Acrobat Document" r:id="rId4" imgW="5667122" imgH="8019915" progId="AcroExch.Document.7">
                  <p:link updateAutomatic="1"/>
                </p:oleObj>
              </mc:Choice>
              <mc:Fallback>
                <p:oleObj name="Acrobat Document" r:id="rId4" imgW="5667122" imgH="8019915" progId="AcroExch.Document.7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992948"/>
                        <a:ext cx="4032448" cy="5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124744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r>
              <a:rPr lang="de-DE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br>
              <a:rPr lang="de-DE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3600" b="1" dirty="0" smtClean="0"/>
              <a:t>Lernen mit Computerprogrammen: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Am Beispiel von „</a:t>
            </a:r>
            <a:r>
              <a:rPr lang="de-DE" sz="3600" b="1" dirty="0" smtClean="0"/>
              <a:t>Phase 6</a:t>
            </a:r>
            <a:r>
              <a:rPr lang="de-DE" sz="3600" dirty="0" smtClean="0"/>
              <a:t>“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800" i="1" dirty="0" smtClean="0"/>
              <a:t>-Die Reise einer Vokabel ins Langzeitgedächtnis-</a:t>
            </a:r>
            <a:endParaRPr lang="de-DE" sz="28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87821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282154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 </a:t>
            </a:r>
            <a:b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3600" dirty="0" smtClean="0"/>
              <a:t>Lernen mit Computerprogrammen: </a:t>
            </a:r>
            <a:br>
              <a:rPr lang="de-DE" sz="3600" dirty="0" smtClean="0"/>
            </a:br>
            <a:r>
              <a:rPr lang="de-DE" sz="3600" dirty="0" smtClean="0"/>
              <a:t>Am Beispiel von „</a:t>
            </a:r>
            <a:r>
              <a:rPr lang="de-DE" sz="3600" b="1" dirty="0" smtClean="0"/>
              <a:t>Phase 6</a:t>
            </a:r>
            <a:r>
              <a:rPr lang="de-DE" sz="3600" dirty="0" smtClean="0"/>
              <a:t>“</a:t>
            </a:r>
            <a:endParaRPr lang="de-DE" sz="3600" b="1" dirty="0">
              <a:latin typeface="Bookman Old Styl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800" b="1" u="sng" dirty="0" smtClean="0">
                <a:latin typeface="Bookman Old Style" pitchFamily="18" charset="0"/>
              </a:rPr>
              <a:t>Vorteile:</a:t>
            </a:r>
          </a:p>
          <a:p>
            <a:pPr>
              <a:buNone/>
            </a:pPr>
            <a:r>
              <a:rPr lang="de-DE" sz="2800" dirty="0" smtClean="0">
                <a:latin typeface="Bookman Old Style" pitchFamily="18" charset="0"/>
              </a:rPr>
              <a:t>Die Abfrage am Computer erhöht die Motivation.</a:t>
            </a:r>
          </a:p>
          <a:p>
            <a:pPr>
              <a:buNone/>
            </a:pPr>
            <a:r>
              <a:rPr lang="de-DE" sz="2800" dirty="0" smtClean="0">
                <a:latin typeface="Bookman Old Style" pitchFamily="18" charset="0"/>
              </a:rPr>
              <a:t>Schwer zu behaltende Vokabeln werden öfter</a:t>
            </a:r>
            <a:r>
              <a:rPr lang="de-DE" sz="2800" dirty="0">
                <a:latin typeface="Bookman Old Style" pitchFamily="18" charset="0"/>
              </a:rPr>
              <a:t> </a:t>
            </a:r>
            <a:r>
              <a:rPr lang="de-DE" sz="2800" dirty="0" smtClean="0">
                <a:latin typeface="Bookman Old Style" pitchFamily="18" charset="0"/>
              </a:rPr>
              <a:t>wiederholt. </a:t>
            </a:r>
          </a:p>
          <a:p>
            <a:pPr>
              <a:buNone/>
            </a:pPr>
            <a:r>
              <a:rPr lang="de-DE" sz="2800" dirty="0">
                <a:latin typeface="Bookman Old Style" pitchFamily="18" charset="0"/>
              </a:rPr>
              <a:t>E</a:t>
            </a:r>
            <a:r>
              <a:rPr lang="de-DE" sz="2800" dirty="0" smtClean="0">
                <a:latin typeface="Bookman Old Style" pitchFamily="18" charset="0"/>
              </a:rPr>
              <a:t>infache Vokabeln werden nicht überlernt.</a:t>
            </a:r>
            <a:endParaRPr lang="de-DE" sz="2800" dirty="0">
              <a:latin typeface="Bookman Old Style" pitchFamily="18" charset="0"/>
            </a:endParaRPr>
          </a:p>
          <a:p>
            <a:pPr>
              <a:buNone/>
            </a:pPr>
            <a:r>
              <a:rPr lang="de-DE" sz="2800" b="1" u="sng" dirty="0" smtClean="0">
                <a:latin typeface="Bookman Old Style" pitchFamily="18" charset="0"/>
              </a:rPr>
              <a:t>Nachteil:</a:t>
            </a:r>
          </a:p>
          <a:p>
            <a:pPr>
              <a:buNone/>
            </a:pPr>
            <a:r>
              <a:rPr lang="de-DE" sz="2800" dirty="0" smtClean="0">
                <a:latin typeface="Bookman Old Style" pitchFamily="18" charset="0"/>
              </a:rPr>
              <a:t>Jede Vokabel muss vom Lerner einzeln eingegeben werden.</a:t>
            </a:r>
            <a:endParaRPr lang="de-DE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</a:t>
            </a:r>
            <a:endParaRPr lang="de-DE" sz="2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7800" dirty="0" smtClean="0"/>
              <a:t>II. GRAMMATIK</a:t>
            </a:r>
            <a:endParaRPr lang="de-DE" sz="7800" dirty="0"/>
          </a:p>
        </p:txBody>
      </p:sp>
      <p:sp>
        <p:nvSpPr>
          <p:cNvPr id="43010" name="AutoShape 2" descr="cid:EB4332B0-F500-4019-B9CA-2FEB302B380F"/>
          <p:cNvSpPr>
            <a:spLocks noChangeAspect="1" noChangeArrowheads="1"/>
          </p:cNvSpPr>
          <p:nvPr/>
        </p:nvSpPr>
        <p:spPr bwMode="auto">
          <a:xfrm>
            <a:off x="155575" y="-1096963"/>
            <a:ext cx="24955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012" name="AutoShape 4" descr="cid:EB4332B0-F500-4019-B9CA-2FEB302B380F"/>
          <p:cNvSpPr>
            <a:spLocks noChangeAspect="1" noChangeArrowheads="1"/>
          </p:cNvSpPr>
          <p:nvPr/>
        </p:nvSpPr>
        <p:spPr bwMode="auto">
          <a:xfrm>
            <a:off x="155575" y="-1096963"/>
            <a:ext cx="24955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014" name="AutoShape 6" descr="cid:EB4332B0-F500-4019-B9CA-2FEB302B380F"/>
          <p:cNvSpPr>
            <a:spLocks noChangeAspect="1" noChangeArrowheads="1"/>
          </p:cNvSpPr>
          <p:nvPr/>
        </p:nvSpPr>
        <p:spPr bwMode="auto">
          <a:xfrm>
            <a:off x="155575" y="-1096963"/>
            <a:ext cx="24955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 descr="!cid_EB4332B0-F500-4019-B9CA-2FEB302B38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24944"/>
            <a:ext cx="3600400" cy="334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endParaRPr lang="de-DE" sz="5400" b="1" dirty="0">
              <a:latin typeface="Felix Titling" pitchFamily="82" charset="0"/>
            </a:endParaRPr>
          </a:p>
        </p:txBody>
      </p:sp>
      <p:sp>
        <p:nvSpPr>
          <p:cNvPr id="22" name="Inhaltsplatzhalter 2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33528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Bookman Old Style" pitchFamily="18" charset="0"/>
                <a:ea typeface="Times New Roman"/>
                <a:cs typeface="Times New Roman"/>
              </a:rPr>
              <a:t>Latein funktioniert nach dem </a:t>
            </a:r>
          </a:p>
          <a:p>
            <a:pPr>
              <a:buNone/>
            </a:pPr>
            <a:r>
              <a:rPr lang="de-DE" b="1" dirty="0" smtClean="0">
                <a:latin typeface="Bookman Old Style" pitchFamily="18" charset="0"/>
                <a:ea typeface="Times New Roman"/>
                <a:cs typeface="Times New Roman"/>
              </a:rPr>
              <a:t>	Baukastenprinzip:</a:t>
            </a:r>
          </a:p>
          <a:p>
            <a:endParaRPr lang="de-DE" b="1" dirty="0" smtClean="0">
              <a:latin typeface="Bookman Old Style" pitchFamily="18" charset="0"/>
              <a:cs typeface="Times New Roman"/>
            </a:endParaRP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		    </a:t>
            </a:r>
            <a:r>
              <a:rPr lang="de-DE" sz="3600" b="1" dirty="0" smtClean="0">
                <a:latin typeface="Bookman Old Style" pitchFamily="18" charset="0"/>
              </a:rPr>
              <a:t>STAMM + ENDUNG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3100" b="1" dirty="0" err="1">
                <a:latin typeface="Bookman Old Style" pitchFamily="18" charset="0"/>
                <a:ea typeface="Times New Roman"/>
                <a:cs typeface="Times New Roman"/>
              </a:rPr>
              <a:t>f</a:t>
            </a:r>
            <a:r>
              <a:rPr lang="de-DE" sz="3100" b="1" dirty="0" err="1" smtClean="0">
                <a:latin typeface="Bookman Old Style" pitchFamily="18" charset="0"/>
                <a:ea typeface="Times New Roman"/>
                <a:cs typeface="Times New Roman"/>
              </a:rPr>
              <a:t>ili-</a:t>
            </a:r>
            <a:r>
              <a:rPr lang="de-DE" sz="3100" b="1" dirty="0" err="1" smtClean="0">
                <a:solidFill>
                  <a:srgbClr val="FF0000"/>
                </a:solidFill>
                <a:latin typeface="Bookman Old Style" pitchFamily="18" charset="0"/>
                <a:ea typeface="Times New Roman"/>
                <a:cs typeface="Times New Roman"/>
              </a:rPr>
              <a:t>us</a:t>
            </a:r>
            <a:r>
              <a:rPr lang="de-DE" sz="3100" b="1" dirty="0" smtClean="0">
                <a:solidFill>
                  <a:schemeClr val="bg1"/>
                </a:solidFill>
                <a:latin typeface="Bookman Old Style" pitchFamily="18" charset="0"/>
                <a:ea typeface="Times New Roman"/>
                <a:cs typeface="Times New Roman"/>
              </a:rPr>
              <a:t> </a:t>
            </a:r>
            <a:r>
              <a:rPr lang="de-DE" sz="3100" b="1" dirty="0" smtClean="0">
                <a:latin typeface="Bookman Old Style" pitchFamily="18" charset="0"/>
                <a:ea typeface="Times New Roman"/>
                <a:cs typeface="Times New Roman"/>
              </a:rPr>
              <a:t>= e</a:t>
            </a:r>
            <a:r>
              <a:rPr lang="de-DE" sz="2800" b="1" dirty="0" smtClean="0">
                <a:latin typeface="Bookman Old Style" pitchFamily="18" charset="0"/>
                <a:ea typeface="Times New Roman"/>
                <a:cs typeface="Times New Roman"/>
              </a:rPr>
              <a:t>in Sohn, der Sohn, mein/dein/sein/ihr Sohn</a:t>
            </a:r>
            <a:endParaRPr lang="de-DE" sz="2800" dirty="0" smtClean="0">
              <a:latin typeface="Bookman Old Style" pitchFamily="18" charset="0"/>
              <a:ea typeface="Times New Roman"/>
              <a:cs typeface="Times New Roman"/>
            </a:endParaRPr>
          </a:p>
          <a:p>
            <a:r>
              <a:rPr lang="de-DE" sz="3100" b="1" dirty="0" err="1">
                <a:latin typeface="Bookman Old Style" pitchFamily="18" charset="0"/>
                <a:ea typeface="Times New Roman"/>
                <a:cs typeface="Times New Roman"/>
              </a:rPr>
              <a:t>f</a:t>
            </a:r>
            <a:r>
              <a:rPr lang="de-DE" sz="3100" b="1" dirty="0" err="1" smtClean="0">
                <a:latin typeface="Bookman Old Style" pitchFamily="18" charset="0"/>
                <a:ea typeface="Times New Roman"/>
                <a:cs typeface="Times New Roman"/>
              </a:rPr>
              <a:t>ili-</a:t>
            </a:r>
            <a:r>
              <a:rPr lang="de-DE" sz="3100" b="1" dirty="0" err="1" smtClean="0">
                <a:solidFill>
                  <a:srgbClr val="FF0000"/>
                </a:solidFill>
                <a:latin typeface="Bookman Old Style" pitchFamily="18" charset="0"/>
                <a:ea typeface="Times New Roman"/>
                <a:cs typeface="Times New Roman"/>
              </a:rPr>
              <a:t>os</a:t>
            </a:r>
            <a:r>
              <a:rPr lang="de-DE" sz="3100" b="1" dirty="0" smtClean="0">
                <a:latin typeface="Bookman Old Style" pitchFamily="18" charset="0"/>
                <a:ea typeface="Times New Roman"/>
                <a:cs typeface="Times New Roman"/>
              </a:rPr>
              <a:t> = </a:t>
            </a:r>
            <a:r>
              <a:rPr lang="de-DE" sz="2800" b="1" dirty="0" smtClean="0">
                <a:latin typeface="Bookman Old Style" pitchFamily="18" charset="0"/>
                <a:ea typeface="Times New Roman"/>
                <a:cs typeface="Times New Roman"/>
              </a:rPr>
              <a:t>Söhne, die Söhne, meine/deine/… Söhne</a:t>
            </a:r>
          </a:p>
          <a:p>
            <a:pPr>
              <a:buNone/>
            </a:pPr>
            <a:endParaRPr lang="de-DE" sz="3100" b="1" dirty="0" smtClean="0">
              <a:latin typeface="Bookman Old Style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b="1" dirty="0">
                <a:latin typeface="Bookman Old Style" pitchFamily="18" charset="0"/>
                <a:ea typeface="Times New Roman"/>
                <a:cs typeface="Times New Roman"/>
              </a:rPr>
              <a:t>a</a:t>
            </a:r>
            <a:r>
              <a:rPr lang="de-DE" b="1" dirty="0" smtClean="0">
                <a:latin typeface="Bookman Old Style" pitchFamily="18" charset="0"/>
                <a:ea typeface="Times New Roman"/>
                <a:cs typeface="Times New Roman"/>
              </a:rPr>
              <a:t>m-</a:t>
            </a:r>
            <a:r>
              <a:rPr lang="de-DE" b="1" dirty="0" smtClean="0">
                <a:solidFill>
                  <a:srgbClr val="0000FF"/>
                </a:solidFill>
                <a:latin typeface="Bookman Old Style" pitchFamily="18" charset="0"/>
                <a:ea typeface="Times New Roman"/>
                <a:cs typeface="Times New Roman"/>
              </a:rPr>
              <a:t>o</a:t>
            </a:r>
            <a:r>
              <a:rPr lang="de-DE" b="1" dirty="0" smtClean="0">
                <a:latin typeface="Bookman Old Style" pitchFamily="18" charset="0"/>
                <a:ea typeface="Times New Roman"/>
                <a:cs typeface="Times New Roman"/>
              </a:rPr>
              <a:t>			= </a:t>
            </a:r>
            <a:r>
              <a:rPr lang="de-DE" sz="2800" b="1" dirty="0" smtClean="0">
                <a:latin typeface="Bookman Old Style" pitchFamily="18" charset="0"/>
                <a:ea typeface="Times New Roman"/>
                <a:cs typeface="Times New Roman"/>
              </a:rPr>
              <a:t>ich liebe</a:t>
            </a:r>
            <a:endParaRPr lang="de-DE" sz="2800" dirty="0" smtClean="0">
              <a:latin typeface="Bookman Old Style" pitchFamily="18" charset="0"/>
              <a:ea typeface="Times New Roman"/>
              <a:cs typeface="Times New Roman"/>
            </a:endParaRPr>
          </a:p>
          <a:p>
            <a:r>
              <a:rPr lang="de-DE" b="1" dirty="0" err="1" smtClean="0">
                <a:latin typeface="Bookman Old Style" pitchFamily="18" charset="0"/>
                <a:ea typeface="Times New Roman"/>
                <a:cs typeface="Times New Roman"/>
              </a:rPr>
              <a:t>Cogit</a:t>
            </a:r>
            <a:r>
              <a:rPr lang="de-DE" b="1" dirty="0" smtClean="0">
                <a:latin typeface="Bookman Old Style" pitchFamily="18" charset="0"/>
                <a:ea typeface="Times New Roman"/>
                <a:cs typeface="Times New Roman"/>
              </a:rPr>
              <a:t>-</a:t>
            </a:r>
            <a:r>
              <a:rPr lang="de-DE" b="1" dirty="0" smtClean="0">
                <a:solidFill>
                  <a:srgbClr val="0000FF"/>
                </a:solidFill>
                <a:latin typeface="Bookman Old Style" pitchFamily="18" charset="0"/>
                <a:ea typeface="Times New Roman"/>
                <a:cs typeface="Times New Roman"/>
              </a:rPr>
              <a:t>o</a:t>
            </a:r>
            <a:r>
              <a:rPr lang="de-DE" b="1" dirty="0" smtClean="0">
                <a:latin typeface="Bookman Old Style" pitchFamily="18" charset="0"/>
                <a:ea typeface="Times New Roman"/>
                <a:cs typeface="Times New Roman"/>
              </a:rPr>
              <a:t>, ergo </a:t>
            </a:r>
            <a:r>
              <a:rPr lang="de-DE" b="1" dirty="0" err="1" smtClean="0">
                <a:latin typeface="Bookman Old Style" pitchFamily="18" charset="0"/>
                <a:ea typeface="Times New Roman"/>
                <a:cs typeface="Times New Roman"/>
              </a:rPr>
              <a:t>su</a:t>
            </a:r>
            <a:r>
              <a:rPr lang="de-DE" b="1" dirty="0" err="1" smtClean="0">
                <a:solidFill>
                  <a:srgbClr val="0000FF"/>
                </a:solidFill>
                <a:latin typeface="Bookman Old Style" pitchFamily="18" charset="0"/>
                <a:ea typeface="Times New Roman"/>
                <a:cs typeface="Times New Roman"/>
              </a:rPr>
              <a:t>m</a:t>
            </a:r>
            <a:r>
              <a:rPr lang="de-DE" b="1" dirty="0" smtClean="0">
                <a:latin typeface="Bookman Old Style" pitchFamily="18" charset="0"/>
                <a:ea typeface="Times New Roman"/>
                <a:cs typeface="Times New Roman"/>
              </a:rPr>
              <a:t>.	= </a:t>
            </a:r>
            <a:r>
              <a:rPr lang="de-DE" sz="2800" b="1" dirty="0" smtClean="0">
                <a:latin typeface="Bookman Old Style" pitchFamily="18" charset="0"/>
                <a:ea typeface="Times New Roman"/>
                <a:cs typeface="Times New Roman"/>
              </a:rPr>
              <a:t>Ich denke, also bin ich.</a:t>
            </a:r>
            <a:endParaRPr lang="de-DE" sz="2800" dirty="0">
              <a:latin typeface="Bookman Old Style" pitchFamily="18" charset="0"/>
            </a:endParaRPr>
          </a:p>
        </p:txBody>
      </p:sp>
      <p:sp>
        <p:nvSpPr>
          <p:cNvPr id="40962" name="AutoShape 2" descr="cid:EB4332B0-F500-4019-B9CA-2FEB302B380F"/>
          <p:cNvSpPr>
            <a:spLocks noChangeAspect="1" noChangeArrowheads="1"/>
          </p:cNvSpPr>
          <p:nvPr/>
        </p:nvSpPr>
        <p:spPr bwMode="auto">
          <a:xfrm>
            <a:off x="155575" y="-1096963"/>
            <a:ext cx="24955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 descr="!cid_EB4332B0-F500-4019-B9CA-2FEB302B38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196752"/>
            <a:ext cx="2160240" cy="200952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1600" y="2564904"/>
            <a:ext cx="4248472" cy="1008112"/>
          </a:xfrm>
          <a:prstGeom prst="rect">
            <a:avLst/>
          </a:prstGeom>
          <a:noFill/>
          <a:ln w="38100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b="1" u="sng" dirty="0" smtClean="0">
                <a:latin typeface="Bookman Old Style"/>
                <a:cs typeface="Bookman Old Style"/>
              </a:rPr>
              <a:t>Abendgestaltung</a:t>
            </a:r>
            <a:endParaRPr lang="de-DE" b="1" u="sng" dirty="0">
              <a:latin typeface="Bookman Old Style"/>
              <a:cs typeface="Bookman Old Style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80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600" dirty="0" smtClean="0"/>
              <a:t>(kurze) Einleitung</a:t>
            </a:r>
          </a:p>
          <a:p>
            <a:pPr algn="ctr">
              <a:buNone/>
            </a:pPr>
            <a:r>
              <a:rPr lang="de-DE" sz="3600" b="1" dirty="0" smtClean="0"/>
              <a:t>I. Vokabeln</a:t>
            </a:r>
          </a:p>
          <a:p>
            <a:pPr algn="ctr">
              <a:buNone/>
            </a:pPr>
            <a:r>
              <a:rPr lang="de-DE" sz="3600" b="1" dirty="0" smtClean="0"/>
              <a:t>II. Grammatik</a:t>
            </a:r>
          </a:p>
          <a:p>
            <a:pPr algn="ctr">
              <a:buNone/>
            </a:pPr>
            <a:r>
              <a:rPr lang="de-DE" sz="3600" b="1" dirty="0" smtClean="0"/>
              <a:t>III. Übersetzen</a:t>
            </a:r>
          </a:p>
          <a:p>
            <a:pPr algn="ctr">
              <a:buNone/>
            </a:pPr>
            <a:r>
              <a:rPr lang="de-DE" sz="3600" dirty="0" smtClean="0"/>
              <a:t>(kurzer) Abschluss</a:t>
            </a:r>
          </a:p>
          <a:p>
            <a:pPr algn="ctr">
              <a:buNone/>
            </a:pPr>
            <a:r>
              <a:rPr lang="de-DE" sz="3600" dirty="0" smtClean="0">
                <a:sym typeface="Wingdings" pitchFamily="2" charset="2"/>
              </a:rPr>
              <a:t></a:t>
            </a:r>
            <a:r>
              <a:rPr lang="de-DE" sz="3600" dirty="0" smtClean="0"/>
              <a:t>Offene Fragerunde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07504" y="620688"/>
          <a:ext cx="8856983" cy="6035040"/>
        </p:xfrm>
        <a:graphic>
          <a:graphicData uri="http://schemas.openxmlformats.org/drawingml/2006/table">
            <a:tbl>
              <a:tblPr/>
              <a:tblGrid>
                <a:gridCol w="1669759"/>
                <a:gridCol w="1616841"/>
                <a:gridCol w="1609944"/>
                <a:gridCol w="2088232"/>
                <a:gridCol w="1872207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o-Deklination (</a:t>
                      </a:r>
                      <a:r>
                        <a:rPr lang="de-DE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mask</a:t>
                      </a: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a-Deklination (fem.)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o-Deklination (neutr.)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Deklination (hier: </a:t>
                      </a:r>
                      <a:r>
                        <a:rPr lang="de-DE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mask</a:t>
                      </a: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Nominativ Sg.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WER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us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 smtClean="0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 smtClean="0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um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homo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Genitiv Sg.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WESSEN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ae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Dativ Sg.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WEM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ae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Akkusativ Sg.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WEN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um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am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um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em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Ablativ Sg.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WOMIT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Nominativ Pl.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WER ?</a:t>
                      </a:r>
                      <a:endParaRPr lang="de-DE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ae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es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Genitiv Pl.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WESSEN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orum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arum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orum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um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Dativ Pl.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WEM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ibus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Akkusativ Pl.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WEN ?</a:t>
                      </a:r>
                      <a:endParaRPr lang="de-DE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os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es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Ablativ Pl.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WOMIT ?</a:t>
                      </a:r>
                      <a:endParaRPr lang="de-DE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fili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sacrifici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homin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 pitchFamily="18" charset="0"/>
                        </a:rPr>
                        <a:t>ibus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25152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smtClean="0">
                <a:latin typeface="Bookman Old Style" pitchFamily="18" charset="0"/>
              </a:rPr>
              <a:t>1. </a:t>
            </a:r>
            <a:r>
              <a:rPr lang="de-DE" sz="2000" b="1" dirty="0">
                <a:latin typeface="Bookman Old Style" pitchFamily="18" charset="0"/>
              </a:rPr>
              <a:t>Deklinationen</a:t>
            </a:r>
            <a:endParaRPr lang="de-DE" sz="2000" dirty="0">
              <a:latin typeface="Bookman Old Style" pitchFamily="18" charset="0"/>
            </a:endParaRPr>
          </a:p>
          <a:p>
            <a:r>
              <a:rPr lang="de-DE" sz="2000" b="1" dirty="0">
                <a:latin typeface="Bookman Old Style" pitchFamily="18" charset="0"/>
              </a:rPr>
              <a:t>a) Substantive</a:t>
            </a:r>
            <a:endParaRPr lang="de-DE" sz="2000" dirty="0">
              <a:latin typeface="Bookman Old Style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27784" y="0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03648" y="260648"/>
            <a:ext cx="3096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600" b="1" dirty="0" smtClean="0">
              <a:latin typeface="Bookman Old Style" pitchFamily="18" charset="0"/>
            </a:endParaRPr>
          </a:p>
          <a:p>
            <a:r>
              <a:rPr lang="de-DE" sz="2600" b="1" dirty="0" smtClean="0">
                <a:latin typeface="Bookman Old Style" pitchFamily="18" charset="0"/>
              </a:rPr>
              <a:t>1. </a:t>
            </a:r>
            <a:r>
              <a:rPr lang="de-DE" sz="2600" b="1" dirty="0">
                <a:latin typeface="Bookman Old Style" pitchFamily="18" charset="0"/>
              </a:rPr>
              <a:t>Deklinationen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475656" y="692696"/>
            <a:ext cx="225574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sz="2600" b="1" dirty="0" smtClean="0">
              <a:latin typeface="Bookman Old Style" pitchFamily="18" charset="0"/>
            </a:endParaRPr>
          </a:p>
          <a:p>
            <a:r>
              <a:rPr lang="de-DE" sz="2600" b="1" dirty="0" smtClean="0">
                <a:latin typeface="Bookman Old Style" pitchFamily="18" charset="0"/>
              </a:rPr>
              <a:t>b</a:t>
            </a:r>
            <a:r>
              <a:rPr lang="de-DE" sz="2600" b="1" dirty="0">
                <a:latin typeface="Bookman Old Style" pitchFamily="18" charset="0"/>
              </a:rPr>
              <a:t>) Adjektive</a:t>
            </a:r>
            <a:endParaRPr lang="de-DE" sz="2600" dirty="0">
              <a:latin typeface="Bookman Old Style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95536" y="1700808"/>
          <a:ext cx="8136905" cy="792088"/>
        </p:xfrm>
        <a:graphic>
          <a:graphicData uri="http://schemas.openxmlformats.org/drawingml/2006/table">
            <a:tbl>
              <a:tblPr/>
              <a:tblGrid>
                <a:gridCol w="2520280"/>
                <a:gridCol w="1872208"/>
                <a:gridCol w="1927439"/>
                <a:gridCol w="1816978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6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Nominativ </a:t>
                      </a:r>
                      <a:r>
                        <a:rPr lang="de-DE" sz="26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de-DE" sz="26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6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magn</a:t>
                      </a:r>
                      <a:r>
                        <a:rPr lang="de-DE" sz="26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us</a:t>
                      </a:r>
                      <a:endParaRPr lang="de-DE" sz="2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600" b="1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magn</a:t>
                      </a:r>
                      <a:r>
                        <a:rPr lang="de-DE" sz="2600" b="1" dirty="0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de-DE" sz="2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6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magn</a:t>
                      </a:r>
                      <a:r>
                        <a:rPr lang="de-DE" sz="26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um</a:t>
                      </a:r>
                      <a:endParaRPr lang="de-DE" sz="26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67544" y="2708920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 smtClean="0">
                <a:latin typeface="Bookman Old Style" pitchFamily="18" charset="0"/>
                <a:ea typeface="Times New Roman"/>
                <a:cs typeface="Times New Roman"/>
              </a:rPr>
              <a:t>Das Adjektiv stimmt in </a:t>
            </a:r>
          </a:p>
          <a:p>
            <a:pPr algn="just"/>
            <a:endParaRPr lang="de-DE" sz="2600" dirty="0" smtClean="0">
              <a:latin typeface="Bookman Old Style" pitchFamily="18" charset="0"/>
              <a:ea typeface="Times New Roman"/>
              <a:cs typeface="Times New Roman"/>
            </a:endParaRPr>
          </a:p>
          <a:p>
            <a:pPr algn="just"/>
            <a:r>
              <a:rPr lang="de-DE" sz="2600" b="1" dirty="0" smtClean="0">
                <a:latin typeface="Bookman Old Style" pitchFamily="18" charset="0"/>
                <a:ea typeface="Times New Roman"/>
                <a:cs typeface="Times New Roman"/>
              </a:rPr>
              <a:t>		K</a:t>
            </a:r>
            <a:r>
              <a:rPr lang="de-DE" sz="2600" dirty="0" smtClean="0">
                <a:latin typeface="Bookman Old Style" pitchFamily="18" charset="0"/>
                <a:ea typeface="Times New Roman"/>
                <a:cs typeface="Times New Roman"/>
              </a:rPr>
              <a:t>asus (Fall), </a:t>
            </a:r>
          </a:p>
          <a:p>
            <a:pPr algn="just"/>
            <a:r>
              <a:rPr lang="de-DE" sz="2600" b="1" dirty="0" smtClean="0">
                <a:latin typeface="Bookman Old Style" pitchFamily="18" charset="0"/>
                <a:ea typeface="Times New Roman"/>
                <a:cs typeface="Times New Roman"/>
              </a:rPr>
              <a:t>		N</a:t>
            </a:r>
            <a:r>
              <a:rPr lang="de-DE" sz="2600" dirty="0" smtClean="0">
                <a:latin typeface="Bookman Old Style" pitchFamily="18" charset="0"/>
                <a:ea typeface="Times New Roman"/>
                <a:cs typeface="Times New Roman"/>
              </a:rPr>
              <a:t>umerus (Einzahl / Mehrzahl) und </a:t>
            </a:r>
          </a:p>
          <a:p>
            <a:pPr algn="just"/>
            <a:r>
              <a:rPr lang="de-DE" sz="2600" b="1" dirty="0" smtClean="0">
                <a:latin typeface="Bookman Old Style" pitchFamily="18" charset="0"/>
                <a:ea typeface="Times New Roman"/>
                <a:cs typeface="Times New Roman"/>
              </a:rPr>
              <a:t>		G</a:t>
            </a:r>
            <a:r>
              <a:rPr lang="de-DE" sz="2600" dirty="0" smtClean="0">
                <a:latin typeface="Bookman Old Style" pitchFamily="18" charset="0"/>
                <a:ea typeface="Times New Roman"/>
                <a:cs typeface="Times New Roman"/>
              </a:rPr>
              <a:t>enus (Geschlecht) </a:t>
            </a:r>
          </a:p>
          <a:p>
            <a:pPr algn="just"/>
            <a:endParaRPr lang="de-DE" sz="2600" dirty="0" smtClean="0">
              <a:latin typeface="Bookman Old Style" pitchFamily="18" charset="0"/>
              <a:ea typeface="Times New Roman"/>
              <a:cs typeface="Times New Roman"/>
            </a:endParaRPr>
          </a:p>
          <a:p>
            <a:pPr algn="just"/>
            <a:r>
              <a:rPr lang="de-DE" sz="2600" dirty="0" smtClean="0">
                <a:latin typeface="Bookman Old Style" pitchFamily="18" charset="0"/>
                <a:ea typeface="Times New Roman"/>
                <a:cs typeface="Times New Roman"/>
              </a:rPr>
              <a:t>mit dem Substantiv überein, auf das es sich bezieht (</a:t>
            </a:r>
            <a:r>
              <a:rPr lang="de-DE" sz="2600" b="1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K</a:t>
            </a:r>
            <a:r>
              <a:rPr lang="de-DE" sz="2600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O</a:t>
            </a:r>
            <a:r>
              <a:rPr lang="de-DE" sz="2600" b="1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NG</a:t>
            </a:r>
            <a:r>
              <a:rPr lang="de-DE" sz="2600" dirty="0" smtClean="0">
                <a:solidFill>
                  <a:srgbClr val="C00000"/>
                </a:solidFill>
                <a:latin typeface="Bookman Old Style" pitchFamily="18" charset="0"/>
                <a:ea typeface="Times New Roman"/>
                <a:cs typeface="Times New Roman"/>
              </a:rPr>
              <a:t>RUENZ-Regel</a:t>
            </a:r>
            <a:r>
              <a:rPr lang="de-DE" sz="2600" dirty="0" smtClean="0">
                <a:latin typeface="Bookman Old Style" pitchFamily="18" charset="0"/>
                <a:ea typeface="Times New Roman"/>
                <a:cs typeface="Times New Roman"/>
              </a:rPr>
              <a:t>).</a:t>
            </a:r>
            <a:endParaRPr lang="de-DE" sz="2600" dirty="0">
              <a:latin typeface="Bookman Old Style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19672" y="260648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</a:t>
            </a:r>
            <a:endParaRPr lang="de-DE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1640" y="54868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>
                <a:latin typeface="Bookman Old Style" pitchFamily="18" charset="0"/>
              </a:rPr>
              <a:t>2. </a:t>
            </a:r>
            <a:r>
              <a:rPr lang="de-DE" sz="2600" b="1" dirty="0">
                <a:latin typeface="Bookman Old Style" pitchFamily="18" charset="0"/>
              </a:rPr>
              <a:t>Konjugationen (Verben</a:t>
            </a:r>
            <a:r>
              <a:rPr lang="de-DE" sz="2600" b="1" dirty="0" smtClean="0">
                <a:latin typeface="Bookman Old Style" pitchFamily="18" charset="0"/>
              </a:rPr>
              <a:t>)</a:t>
            </a:r>
          </a:p>
          <a:p>
            <a:r>
              <a:rPr lang="de-DE" sz="2800" dirty="0">
                <a:latin typeface="Bookman Old Style" pitchFamily="18" charset="0"/>
              </a:rPr>
              <a:t>Präsens:</a:t>
            </a:r>
            <a:endParaRPr lang="de-DE" sz="2600" dirty="0">
              <a:latin typeface="Bookman Old Style" pitchFamily="18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51521" y="1340767"/>
          <a:ext cx="8568950" cy="5112569"/>
        </p:xfrm>
        <a:graphic>
          <a:graphicData uri="http://schemas.openxmlformats.org/drawingml/2006/table">
            <a:tbl>
              <a:tblPr/>
              <a:tblGrid>
                <a:gridCol w="2141772"/>
                <a:gridCol w="2141772"/>
                <a:gridCol w="2142703"/>
                <a:gridCol w="2142703"/>
              </a:tblGrid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re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re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re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 Person Sg.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 Person Sg.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 Person Sg.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 Person Pl.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mus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mus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mus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 Person Pl.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tis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tis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tis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3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 Person Pl.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nt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4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nt</a:t>
                      </a:r>
                      <a:endParaRPr lang="de-DE" sz="24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400" b="1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de-DE" sz="24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nt</a:t>
                      </a:r>
                      <a:endParaRPr lang="de-DE" sz="24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1475656" y="188640"/>
            <a:ext cx="45881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 smtClean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Elterninformationsabend Latein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03648" y="332656"/>
            <a:ext cx="5040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600" b="1" dirty="0" smtClean="0">
              <a:latin typeface="Bookman Old Style" pitchFamily="18" charset="0"/>
            </a:endParaRPr>
          </a:p>
          <a:p>
            <a:r>
              <a:rPr lang="de-DE" sz="2600" b="1" dirty="0" smtClean="0">
                <a:latin typeface="Bookman Old Style" pitchFamily="18" charset="0"/>
              </a:rPr>
              <a:t>2. </a:t>
            </a:r>
            <a:r>
              <a:rPr lang="de-DE" sz="2600" b="1" dirty="0">
                <a:latin typeface="Bookman Old Style" pitchFamily="18" charset="0"/>
              </a:rPr>
              <a:t>Konjugationen (Verben</a:t>
            </a:r>
            <a:r>
              <a:rPr lang="de-DE" sz="2600" b="1" dirty="0" smtClean="0">
                <a:latin typeface="Bookman Old Style" pitchFamily="18" charset="0"/>
              </a:rPr>
              <a:t>)</a:t>
            </a:r>
            <a:endParaRPr lang="de-DE" sz="2600" dirty="0">
              <a:latin typeface="Bookman Old Style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3568" y="836712"/>
            <a:ext cx="186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sz="2400" b="1" dirty="0" smtClean="0">
              <a:latin typeface="Bookman Old Style" pitchFamily="18" charset="0"/>
            </a:endParaRPr>
          </a:p>
          <a:p>
            <a:r>
              <a:rPr lang="de-DE" sz="2400" b="1" dirty="0" smtClean="0">
                <a:latin typeface="Bookman Old Style" pitchFamily="18" charset="0"/>
              </a:rPr>
              <a:t>Imperfekt</a:t>
            </a:r>
            <a:r>
              <a:rPr lang="de-DE" sz="2400" dirty="0">
                <a:latin typeface="Bookman Old Style" pitchFamily="18" charset="0"/>
              </a:rPr>
              <a:t>: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3568" y="1700808"/>
          <a:ext cx="7776864" cy="1584177"/>
        </p:xfrm>
        <a:graphic>
          <a:graphicData uri="http://schemas.openxmlformats.org/drawingml/2006/table">
            <a:tbl>
              <a:tblPr/>
              <a:tblGrid>
                <a:gridCol w="2093771"/>
                <a:gridCol w="1793817"/>
                <a:gridCol w="1944638"/>
                <a:gridCol w="1944638"/>
              </a:tblGrid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 Person </a:t>
                      </a:r>
                      <a:r>
                        <a:rPr lang="de-DE" sz="2200" dirty="0" err="1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de-DE" sz="2200" dirty="0" smtClean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 Person Sg.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 Person </a:t>
                      </a:r>
                      <a:r>
                        <a:rPr lang="de-DE" sz="22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de-DE" sz="2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</a:t>
                      </a:r>
                      <a:r>
                        <a:rPr lang="de-DE" sz="2200" b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vide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</a:t>
                      </a:r>
                      <a:r>
                        <a:rPr lang="de-DE" sz="2200" b="1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de-DE" sz="2200" b="1" dirty="0" err="1">
                          <a:solidFill>
                            <a:srgbClr val="00FF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</a:t>
                      </a:r>
                      <a:r>
                        <a:rPr lang="de-DE" sz="2200" b="1" dirty="0" err="1">
                          <a:solidFill>
                            <a:srgbClr val="0000FF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3568" y="2861065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etc.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Perfekt:</a:t>
            </a: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611560" y="4365104"/>
          <a:ext cx="7848872" cy="1508759"/>
        </p:xfrm>
        <a:graphic>
          <a:graphicData uri="http://schemas.openxmlformats.org/drawingml/2006/table">
            <a:tbl>
              <a:tblPr/>
              <a:tblGrid>
                <a:gridCol w="1943794"/>
                <a:gridCol w="1943794"/>
                <a:gridCol w="1944638"/>
                <a:gridCol w="2016646"/>
              </a:tblGrid>
              <a:tr h="2868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1. Person </a:t>
                      </a:r>
                      <a:r>
                        <a:rPr lang="de-DE" sz="22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de-DE" sz="2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amav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audiv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2. Person Sg.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amav</a:t>
                      </a:r>
                      <a:r>
                        <a:rPr lang="de-DE" sz="2200" b="1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isti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isti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audiv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isti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3. Person </a:t>
                      </a:r>
                      <a:r>
                        <a:rPr lang="de-DE" sz="2200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Sg</a:t>
                      </a:r>
                      <a:r>
                        <a:rPr lang="de-DE" sz="2200" dirty="0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amav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it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vid</a:t>
                      </a:r>
                      <a:r>
                        <a:rPr lang="de-DE" sz="2200" b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it</a:t>
                      </a:r>
                      <a:endParaRPr lang="de-DE" sz="22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200" b="1" dirty="0" err="1"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audiv</a:t>
                      </a:r>
                      <a:r>
                        <a:rPr lang="de-DE" sz="2200" b="1" dirty="0" err="1">
                          <a:solidFill>
                            <a:srgbClr val="FF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it</a:t>
                      </a:r>
                      <a:endParaRPr lang="de-DE" sz="22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683568" y="5877272"/>
            <a:ext cx="936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Bookman Old Style" pitchFamily="18" charset="0"/>
                <a:ea typeface="Times New Roman"/>
                <a:cs typeface="Times New Roman"/>
              </a:rPr>
              <a:t>etc.</a:t>
            </a:r>
            <a:endParaRPr lang="de-DE" sz="2400" dirty="0">
              <a:latin typeface="Bookman Old Style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475656" y="188640"/>
            <a:ext cx="45881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 smtClean="0">
                <a:solidFill>
                  <a:srgbClr val="C0504D">
                    <a:lumMod val="75000"/>
                  </a:srgbClr>
                </a:solidFill>
                <a:ea typeface="+mj-ea"/>
                <a:cs typeface="+mj-cs"/>
              </a:rPr>
              <a:t>Elterninformationsabend Latein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7000" dirty="0" smtClean="0"/>
              <a:t>III. ÜBERSETZEN</a:t>
            </a:r>
          </a:p>
          <a:p>
            <a:pPr>
              <a:buNone/>
            </a:pPr>
            <a:endParaRPr lang="de-DE" sz="7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7902760" cy="336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228998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Elterninformationsabend Latein </a:t>
            </a:r>
            <a:r>
              <a:rPr lang="de-DE" b="1" dirty="0" smtClean="0">
                <a:latin typeface="Bookman Old Style" pitchFamily="18" charset="0"/>
              </a:rPr>
              <a:t>Übersetzungsmethoden</a:t>
            </a:r>
            <a:endParaRPr lang="de-DE" b="1" dirty="0">
              <a:latin typeface="Bookman Old Styl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600" b="1" dirty="0" smtClean="0">
                <a:latin typeface="Bookman Old Style" pitchFamily="18" charset="0"/>
              </a:rPr>
              <a:t>Warum sind Übersetzungsmethoden</a:t>
            </a:r>
          </a:p>
          <a:p>
            <a:pPr>
              <a:buNone/>
            </a:pPr>
            <a:r>
              <a:rPr lang="de-DE" sz="3600" b="1" dirty="0" smtClean="0">
                <a:latin typeface="Bookman Old Style" pitchFamily="18" charset="0"/>
              </a:rPr>
              <a:t>sinnvoll?</a:t>
            </a:r>
          </a:p>
          <a:p>
            <a:r>
              <a:rPr lang="de-DE" sz="3600" dirty="0" smtClean="0">
                <a:latin typeface="Bookman Old Style" pitchFamily="18" charset="0"/>
              </a:rPr>
              <a:t>Die Lerner erraten die Übersetzung nicht mehr.</a:t>
            </a:r>
          </a:p>
          <a:p>
            <a:r>
              <a:rPr lang="de-DE" sz="3600" dirty="0" smtClean="0">
                <a:latin typeface="Bookman Old Style" pitchFamily="18" charset="0"/>
              </a:rPr>
              <a:t>Die Anwendung einer eingeübten Methode gibt den Lernern Sicherheit.</a:t>
            </a:r>
            <a:endParaRPr lang="de-DE" sz="3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556792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 </a:t>
            </a:r>
            <a:r>
              <a:rPr lang="de-DE" dirty="0" smtClean="0">
                <a:latin typeface="Bookman Old Style" pitchFamily="18" charset="0"/>
              </a:rPr>
              <a:t/>
            </a:r>
            <a:br>
              <a:rPr lang="de-DE" dirty="0" smtClean="0">
                <a:latin typeface="Bookman Old Style" pitchFamily="18" charset="0"/>
              </a:rPr>
            </a:br>
            <a:r>
              <a:rPr lang="de-DE" b="1" dirty="0" smtClean="0">
                <a:latin typeface="Bookman Old Style" pitchFamily="18" charset="0"/>
              </a:rPr>
              <a:t>1.Die Markierungstechnik</a:t>
            </a:r>
            <a:endParaRPr lang="de-DE" b="1" dirty="0">
              <a:latin typeface="Bookman Old Styl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C00000"/>
                </a:solidFill>
                <a:latin typeface="Bookman Old Style" pitchFamily="18" charset="0"/>
              </a:rPr>
              <a:t>	Gaius</a:t>
            </a:r>
            <a:r>
              <a:rPr lang="de-DE" b="1" dirty="0" smtClean="0">
                <a:latin typeface="Bookman Old Style" pitchFamily="18" charset="0"/>
              </a:rPr>
              <a:t> </a:t>
            </a:r>
            <a:r>
              <a:rPr lang="de-DE" b="1" dirty="0" err="1" smtClean="0">
                <a:solidFill>
                  <a:srgbClr val="FFC000"/>
                </a:solidFill>
                <a:latin typeface="Bookman Old Style" pitchFamily="18" charset="0"/>
              </a:rPr>
              <a:t>Iuliae</a:t>
            </a:r>
            <a:r>
              <a:rPr lang="de-DE" b="1" dirty="0" smtClean="0">
                <a:latin typeface="Bookman Old Style" pitchFamily="18" charset="0"/>
              </a:rPr>
              <a:t> </a:t>
            </a:r>
            <a:r>
              <a:rPr lang="de-DE" b="1" dirty="0" err="1" smtClean="0">
                <a:solidFill>
                  <a:schemeClr val="accent3"/>
                </a:solidFill>
                <a:latin typeface="Bookman Old Style" pitchFamily="18" charset="0"/>
              </a:rPr>
              <a:t>donum</a:t>
            </a:r>
            <a:r>
              <a:rPr lang="de-DE" b="1" dirty="0" smtClean="0">
                <a:latin typeface="Bookman Old Style" pitchFamily="18" charset="0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Bookman Old Style" pitchFamily="18" charset="0"/>
              </a:rPr>
              <a:t>dat</a:t>
            </a:r>
            <a:r>
              <a:rPr lang="de-DE" b="1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1. Prädikat unterstreichen:  </a:t>
            </a:r>
            <a:r>
              <a:rPr lang="de-DE" dirty="0" err="1" smtClean="0">
                <a:solidFill>
                  <a:schemeClr val="tx2"/>
                </a:solidFill>
                <a:latin typeface="Bookman Old Style" pitchFamily="18" charset="0"/>
              </a:rPr>
              <a:t>dat</a:t>
            </a:r>
            <a:endParaRPr lang="de-DE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2. Subjektunterstreichen: </a:t>
            </a:r>
            <a:r>
              <a:rPr lang="de-DE" dirty="0" smtClean="0">
                <a:solidFill>
                  <a:srgbClr val="FF0000"/>
                </a:solidFill>
                <a:latin typeface="Bookman Old Style" pitchFamily="18" charset="0"/>
              </a:rPr>
              <a:t>Gaius</a:t>
            </a: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3. </a:t>
            </a:r>
            <a:r>
              <a:rPr lang="de-DE" sz="3000" dirty="0" smtClean="0">
                <a:latin typeface="Bookman Old Style" pitchFamily="18" charset="0"/>
              </a:rPr>
              <a:t>Nun werden Prädikat und Subjekt übersetzt: </a:t>
            </a:r>
            <a:r>
              <a:rPr lang="de-DE" b="1" dirty="0" smtClean="0">
                <a:latin typeface="Bookman Old Style" pitchFamily="18" charset="0"/>
              </a:rPr>
              <a:t>„Gaius gibt…“</a:t>
            </a: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4. Akkusativobjekt unterstreichen: </a:t>
            </a:r>
            <a:r>
              <a:rPr lang="de-DE" dirty="0" err="1" smtClean="0">
                <a:solidFill>
                  <a:srgbClr val="92D050"/>
                </a:solidFill>
                <a:latin typeface="Bookman Old Style" pitchFamily="18" charset="0"/>
              </a:rPr>
              <a:t>donum</a:t>
            </a:r>
            <a:endParaRPr lang="de-DE" dirty="0" smtClean="0">
              <a:solidFill>
                <a:srgbClr val="92D05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5. Dativobjekt unterstreichen: </a:t>
            </a:r>
            <a:r>
              <a:rPr lang="de-DE" dirty="0" err="1" smtClean="0">
                <a:solidFill>
                  <a:srgbClr val="FFC000"/>
                </a:solidFill>
                <a:latin typeface="Bookman Old Style" pitchFamily="18" charset="0"/>
              </a:rPr>
              <a:t>Iuliae</a:t>
            </a:r>
            <a:r>
              <a:rPr lang="de-DE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endParaRPr lang="de-DE" dirty="0">
              <a:solidFill>
                <a:srgbClr val="FFC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6. Jetzt wird der ganze Satz übersetzt</a:t>
            </a:r>
            <a:r>
              <a:rPr lang="de-DE" dirty="0">
                <a:latin typeface="Bookman Old Style" pitchFamily="18" charset="0"/>
              </a:rPr>
              <a:t>:</a:t>
            </a:r>
            <a:endParaRPr lang="de-DE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de-DE" b="1" dirty="0" smtClean="0">
                <a:latin typeface="Bookman Old Style" pitchFamily="18" charset="0"/>
              </a:rPr>
              <a:t>	„Gaius gibt </a:t>
            </a:r>
            <a:r>
              <a:rPr lang="de-DE" b="1" dirty="0" err="1" smtClean="0">
                <a:latin typeface="Bookman Old Style" pitchFamily="18" charset="0"/>
              </a:rPr>
              <a:t>Iulia</a:t>
            </a:r>
            <a:r>
              <a:rPr lang="de-DE" b="1" dirty="0" smtClean="0">
                <a:latin typeface="Bookman Old Style" pitchFamily="18" charset="0"/>
              </a:rPr>
              <a:t> ein Geschenk.“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Elterninformationsabend Latein </a:t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</a:br>
            <a:r>
              <a:rPr lang="de-DE" sz="3600" b="1" dirty="0" smtClean="0">
                <a:latin typeface="Bookman Old Style" pitchFamily="18" charset="0"/>
              </a:rPr>
              <a:t>Die Markierungstechnik</a:t>
            </a:r>
            <a:endParaRPr lang="de-DE" sz="3600" b="1" dirty="0">
              <a:latin typeface="Bookman Old Styl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600" b="1" u="sng" dirty="0" smtClean="0">
                <a:latin typeface="Bookman Old Style" pitchFamily="18" charset="0"/>
              </a:rPr>
              <a:t>Vorteile:</a:t>
            </a:r>
          </a:p>
          <a:p>
            <a:pPr>
              <a:buNone/>
            </a:pPr>
            <a:r>
              <a:rPr lang="de-DE" sz="2600" dirty="0" smtClean="0">
                <a:latin typeface="Bookman Old Style" pitchFamily="18" charset="0"/>
              </a:rPr>
              <a:t>Die Technik ist schnell und einfach anwendbar.</a:t>
            </a:r>
          </a:p>
          <a:p>
            <a:pPr>
              <a:buNone/>
            </a:pPr>
            <a:r>
              <a:rPr lang="de-DE" sz="2600" dirty="0" smtClean="0">
                <a:latin typeface="Bookman Old Style" pitchFamily="18" charset="0"/>
              </a:rPr>
              <a:t>Die Lerner gewinnen an Sicherheit, wenn sie das Verfahren eingeübt haben.</a:t>
            </a:r>
          </a:p>
          <a:p>
            <a:pPr>
              <a:buNone/>
            </a:pPr>
            <a:r>
              <a:rPr lang="de-DE" sz="2600" dirty="0" smtClean="0">
                <a:latin typeface="Bookman Old Style" pitchFamily="18" charset="0"/>
              </a:rPr>
              <a:t>Die Technik ist ausbaufähig und variierbar.</a:t>
            </a:r>
          </a:p>
          <a:p>
            <a:pPr>
              <a:buNone/>
            </a:pPr>
            <a:r>
              <a:rPr lang="de-DE" sz="2600" b="1" u="sng" dirty="0" smtClean="0">
                <a:latin typeface="Bookman Old Style" pitchFamily="18" charset="0"/>
              </a:rPr>
              <a:t>Nachteil:</a:t>
            </a:r>
          </a:p>
          <a:p>
            <a:pPr>
              <a:buNone/>
            </a:pPr>
            <a:r>
              <a:rPr lang="de-DE" sz="2600" dirty="0" smtClean="0">
                <a:latin typeface="Bookman Old Style" pitchFamily="18" charset="0"/>
              </a:rPr>
              <a:t>Starke Lerner empfinden die Technik als Verzögerung.</a:t>
            </a:r>
          </a:p>
          <a:p>
            <a:pPr>
              <a:buNone/>
            </a:pPr>
            <a:r>
              <a:rPr lang="de-DE" sz="2600" dirty="0" smtClean="0">
                <a:latin typeface="Bookman Old Style" pitchFamily="18" charset="0"/>
              </a:rPr>
              <a:t>Schwache Lerner verfügen oft nicht über genügend Formenkenntnisse.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77281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Elterninformationsabend Latein </a:t>
            </a:r>
            <a:r>
              <a:rPr lang="de-DE" b="1" dirty="0" smtClean="0">
                <a:latin typeface="Bookman Old Style" pitchFamily="18" charset="0"/>
              </a:rPr>
              <a:t/>
            </a:r>
            <a:br>
              <a:rPr lang="de-DE" b="1" dirty="0" smtClean="0">
                <a:latin typeface="Bookman Old Style" pitchFamily="18" charset="0"/>
              </a:rPr>
            </a:br>
            <a:r>
              <a:rPr lang="de-DE" b="1" dirty="0" smtClean="0">
                <a:latin typeface="Bookman Old Style" pitchFamily="18" charset="0"/>
              </a:rPr>
              <a:t>2. Die Pendelmethode</a:t>
            </a:r>
            <a:endParaRPr lang="de-DE" b="1" dirty="0"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809" r="198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Elterninformationsabend Latein </a:t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</a:br>
            <a:r>
              <a:rPr lang="de-DE" b="1" dirty="0" smtClean="0">
                <a:latin typeface="Bookman Old Style" pitchFamily="18" charset="0"/>
              </a:rPr>
              <a:t>Die Pendelmethode</a:t>
            </a:r>
            <a:endParaRPr lang="de-DE" b="1" dirty="0">
              <a:latin typeface="Bookman Old Styl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3645024"/>
            <a:ext cx="8388424" cy="30963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de-DE" dirty="0" smtClean="0">
              <a:latin typeface="Bookman Old Style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dirty="0" smtClean="0">
                <a:latin typeface="Bookman Old Style" pitchFamily="18" charset="0"/>
              </a:rPr>
              <a:t>Man </a:t>
            </a:r>
            <a:r>
              <a:rPr lang="de-DE" dirty="0" smtClean="0">
                <a:latin typeface="Bookman Old Style" pitchFamily="18" charset="0"/>
              </a:rPr>
              <a:t>beginnt mit dem ersten Wort.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dirty="0" smtClean="0">
                <a:latin typeface="Bookman Old Style" pitchFamily="18" charset="0"/>
              </a:rPr>
              <a:t>Dann schwingt man zum Prädikat.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dirty="0" smtClean="0">
                <a:latin typeface="Bookman Old Style" pitchFamily="18" charset="0"/>
              </a:rPr>
              <a:t>Vom Prädikat schwingt man zum Subjekt.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dirty="0" smtClean="0">
                <a:latin typeface="Bookman Old Style" pitchFamily="18" charset="0"/>
              </a:rPr>
              <a:t>Das Prädikat ist der Ausgangspunkt für alle weiteren </a:t>
            </a:r>
            <a:r>
              <a:rPr lang="de-DE" dirty="0" smtClean="0">
                <a:latin typeface="Bookman Old Style" pitchFamily="18" charset="0"/>
              </a:rPr>
              <a:t>Satzteile, die von dort erfragt werden können.</a:t>
            </a:r>
            <a:endParaRPr lang="de-DE" dirty="0">
              <a:latin typeface="Bookman Old Style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408712" cy="272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8800" dirty="0" smtClean="0"/>
              <a:t>I. VOKABELN</a:t>
            </a:r>
            <a:endParaRPr lang="de-DE" sz="8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40968"/>
            <a:ext cx="3834709" cy="25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 rot="20497522">
            <a:off x="4136858" y="4429318"/>
            <a:ext cx="11795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malum</a:t>
            </a:r>
            <a:r>
              <a:rPr lang="de-DE" sz="1400" dirty="0" smtClean="0"/>
              <a:t>, -i </a:t>
            </a:r>
            <a:r>
              <a:rPr lang="de-DE" sz="1400" i="1" dirty="0" smtClean="0"/>
              <a:t>n.</a:t>
            </a:r>
            <a:endParaRPr lang="de-DE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Elterninformationsabend Latein </a:t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</a:br>
            <a:r>
              <a:rPr lang="de-DE" b="1" dirty="0" smtClean="0">
                <a:latin typeface="Bookman Old Style" pitchFamily="18" charset="0"/>
              </a:rPr>
              <a:t>Die Pendelmethode</a:t>
            </a:r>
            <a:endParaRPr lang="de-DE" b="1" dirty="0">
              <a:latin typeface="Bookman Old Style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484785"/>
            <a:ext cx="7344816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b="1" u="sng" dirty="0" smtClean="0">
                <a:latin typeface="Bookman Old Style" pitchFamily="18" charset="0"/>
              </a:rPr>
              <a:t>Vorteil:</a:t>
            </a: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Man beginnt mit dem ersten Wort des Satzes, so wie man ihn liest.</a:t>
            </a:r>
            <a:endParaRPr lang="de-DE" dirty="0">
              <a:latin typeface="Bookman Old Style" pitchFamily="18" charset="0"/>
            </a:endParaRPr>
          </a:p>
          <a:p>
            <a:pPr>
              <a:buNone/>
            </a:pPr>
            <a:r>
              <a:rPr lang="de-DE" b="1" u="sng" dirty="0" smtClean="0">
                <a:latin typeface="Bookman Old Style" pitchFamily="18" charset="0"/>
              </a:rPr>
              <a:t>Nachteile</a:t>
            </a:r>
            <a:r>
              <a:rPr lang="de-DE" b="1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Nicht alle Satzteile sind vom Prädikat abhängig.</a:t>
            </a:r>
          </a:p>
          <a:p>
            <a:pPr>
              <a:buNone/>
            </a:pPr>
            <a:r>
              <a:rPr lang="de-DE" dirty="0" smtClean="0">
                <a:latin typeface="Bookman Old Style" pitchFamily="18" charset="0"/>
              </a:rPr>
              <a:t>Die Methode erfordert eine große Sicherheit in den Formen.</a:t>
            </a:r>
            <a:endParaRPr lang="de-DE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Elterninformationsabend Latein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80728"/>
            <a:ext cx="3563888" cy="535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843808" y="1340768"/>
            <a:ext cx="3456384" cy="646331"/>
          </a:xfrm>
          <a:prstGeom prst="rect">
            <a:avLst/>
          </a:prstGeom>
          <a:solidFill>
            <a:srgbClr val="00666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bg1"/>
                </a:solidFill>
                <a:latin typeface="Bobcat" pitchFamily="2" charset="0"/>
              </a:rPr>
              <a:t>Cogito</a:t>
            </a:r>
            <a:r>
              <a:rPr lang="de-DE" sz="3600" dirty="0" smtClean="0">
                <a:solidFill>
                  <a:schemeClr val="bg1"/>
                </a:solidFill>
                <a:latin typeface="Bobcat" pitchFamily="2" charset="0"/>
              </a:rPr>
              <a:t> ergo </a:t>
            </a:r>
            <a:r>
              <a:rPr lang="de-DE" sz="3600" dirty="0" err="1" smtClean="0">
                <a:solidFill>
                  <a:schemeClr val="bg1"/>
                </a:solidFill>
                <a:latin typeface="Bobcat" pitchFamily="2" charset="0"/>
              </a:rPr>
              <a:t>sum</a:t>
            </a:r>
            <a:r>
              <a:rPr lang="de-DE" sz="3600" dirty="0" smtClean="0">
                <a:solidFill>
                  <a:schemeClr val="bg1"/>
                </a:solidFill>
                <a:latin typeface="Bobcat" pitchFamily="2" charset="0"/>
              </a:rPr>
              <a:t>!</a:t>
            </a:r>
            <a:endParaRPr lang="de-DE" sz="3600" dirty="0">
              <a:solidFill>
                <a:schemeClr val="bg1"/>
              </a:solidFill>
              <a:latin typeface="Bobcat" pitchFamily="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0870644">
            <a:off x="2873916" y="2060924"/>
            <a:ext cx="3384376" cy="1200329"/>
          </a:xfrm>
          <a:prstGeom prst="rect">
            <a:avLst/>
          </a:prstGeom>
          <a:solidFill>
            <a:srgbClr val="006666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Bobcat" pitchFamily="2" charset="0"/>
              </a:rPr>
              <a:t>VALETE,</a:t>
            </a:r>
          </a:p>
          <a:p>
            <a:r>
              <a:rPr lang="de-DE" sz="3600" b="1" dirty="0" smtClean="0">
                <a:solidFill>
                  <a:schemeClr val="bg1"/>
                </a:solidFill>
                <a:latin typeface="Bobcat" pitchFamily="2" charset="0"/>
              </a:rPr>
              <a:t>PARENTES!</a:t>
            </a:r>
            <a:endParaRPr lang="de-DE" sz="3600" b="1" dirty="0">
              <a:solidFill>
                <a:schemeClr val="bg1"/>
              </a:solidFill>
              <a:latin typeface="Bobcat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1641" y="1700808"/>
            <a:ext cx="923330" cy="44644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4800" b="1" dirty="0" smtClean="0"/>
              <a:t>GRATIAS</a:t>
            </a:r>
            <a:endParaRPr lang="de-DE" sz="4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092280" y="1916832"/>
            <a:ext cx="923330" cy="41764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de-DE" sz="4800" b="1" dirty="0" smtClean="0"/>
              <a:t>AGIMUS</a:t>
            </a:r>
            <a:r>
              <a:rPr lang="de-DE" sz="3600" b="1" dirty="0" smtClean="0"/>
              <a:t>!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Elterninformationsabend Latein</a:t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</a:br>
            <a:r>
              <a:rPr lang="de-DE" dirty="0" smtClean="0"/>
              <a:t>Offene Fragerunde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dirty="0" smtClean="0"/>
              <a:t>Jetzt ist Zeit für weitere Fragen!</a:t>
            </a:r>
            <a:endParaRPr lang="de-DE" dirty="0"/>
          </a:p>
        </p:txBody>
      </p:sp>
      <p:pic>
        <p:nvPicPr>
          <p:cNvPr id="8194" name="Picture 2" descr="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e-DE" sz="5000" dirty="0" smtClean="0"/>
              <a:t>„… und bis zur </a:t>
            </a:r>
          </a:p>
          <a:p>
            <a:pPr algn="ctr">
              <a:buNone/>
            </a:pPr>
            <a:r>
              <a:rPr lang="de-DE" sz="5000" dirty="0" smtClean="0"/>
              <a:t>nächsten Stunde </a:t>
            </a:r>
          </a:p>
          <a:p>
            <a:pPr algn="ctr">
              <a:buNone/>
            </a:pPr>
            <a:r>
              <a:rPr lang="de-DE" sz="5000" dirty="0" smtClean="0"/>
              <a:t>lernt Ihr dann </a:t>
            </a:r>
          </a:p>
          <a:p>
            <a:pPr algn="ctr">
              <a:buNone/>
            </a:pPr>
            <a:r>
              <a:rPr lang="de-DE" sz="5000" dirty="0" smtClean="0"/>
              <a:t>die Vokabeln </a:t>
            </a:r>
          </a:p>
          <a:p>
            <a:pPr algn="ctr">
              <a:buNone/>
            </a:pPr>
            <a:r>
              <a:rPr lang="de-DE" sz="5000" dirty="0" smtClean="0"/>
              <a:t>der Lektion…“</a:t>
            </a:r>
          </a:p>
          <a:p>
            <a:pPr algn="ctr">
              <a:buNone/>
            </a:pPr>
            <a:r>
              <a:rPr lang="de-DE" sz="5000" dirty="0" smtClean="0"/>
              <a:t> </a:t>
            </a:r>
            <a:r>
              <a:rPr lang="de-DE" sz="5000" b="1" i="1" dirty="0" smtClean="0"/>
              <a:t>-  aber wie?!?</a:t>
            </a:r>
            <a:endParaRPr lang="de-DE" sz="50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Elterninformationsabend Latein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/>
              <a:t>Allgemeine Lerntipps: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>
                <a:latin typeface="Book Antiqua" pitchFamily="18" charset="0"/>
              </a:rPr>
              <a:t>	</a:t>
            </a:r>
          </a:p>
          <a:p>
            <a:pPr lvl="0"/>
            <a:r>
              <a:rPr lang="de-DE" sz="3000" dirty="0" smtClean="0">
                <a:latin typeface="Book Antiqua" pitchFamily="18" charset="0"/>
              </a:rPr>
              <a:t>besser </a:t>
            </a:r>
            <a:r>
              <a:rPr lang="de-DE" sz="3000" b="1" i="1" dirty="0" smtClean="0">
                <a:latin typeface="Book Antiqua" pitchFamily="18" charset="0"/>
              </a:rPr>
              <a:t>regelmäßige</a:t>
            </a:r>
            <a:r>
              <a:rPr lang="de-DE" sz="3000" dirty="0" smtClean="0">
                <a:latin typeface="Book Antiqua" pitchFamily="18" charset="0"/>
              </a:rPr>
              <a:t> </a:t>
            </a:r>
            <a:r>
              <a:rPr lang="de-DE" sz="3000" b="1" dirty="0" smtClean="0">
                <a:latin typeface="Book Antiqua" pitchFamily="18" charset="0"/>
              </a:rPr>
              <a:t>kleine „Portionen“ </a:t>
            </a:r>
            <a:r>
              <a:rPr lang="de-DE" sz="3000" dirty="0" smtClean="0">
                <a:latin typeface="Book Antiqua" pitchFamily="18" charset="0"/>
              </a:rPr>
              <a:t>als selten große „Brocken“</a:t>
            </a:r>
          </a:p>
          <a:p>
            <a:pPr lvl="0"/>
            <a:r>
              <a:rPr lang="de-DE" sz="3000" dirty="0" smtClean="0">
                <a:latin typeface="Book Antiqua" pitchFamily="18" charset="0"/>
              </a:rPr>
              <a:t>Richtwerte:    </a:t>
            </a:r>
            <a:r>
              <a:rPr lang="de-DE" sz="3000" b="1" dirty="0" smtClean="0">
                <a:latin typeface="Book Antiqua" pitchFamily="18" charset="0"/>
              </a:rPr>
              <a:t>mehrere 5-minütige Abfragerunden</a:t>
            </a:r>
          </a:p>
          <a:p>
            <a:pPr lvl="1">
              <a:buNone/>
            </a:pPr>
            <a:r>
              <a:rPr lang="de-DE" sz="2600" b="1" dirty="0" smtClean="0">
                <a:latin typeface="Book Antiqua" pitchFamily="18" charset="0"/>
              </a:rPr>
              <a:t>			          </a:t>
            </a:r>
            <a:r>
              <a:rPr lang="de-DE" sz="3000" b="1" dirty="0" smtClean="0">
                <a:latin typeface="Book Antiqua" pitchFamily="18" charset="0"/>
              </a:rPr>
              <a:t>5-7 Vokabeln</a:t>
            </a:r>
          </a:p>
          <a:p>
            <a:pPr>
              <a:buNone/>
            </a:pPr>
            <a:r>
              <a:rPr lang="de-DE" sz="3000" dirty="0" smtClean="0">
                <a:latin typeface="Book Antiqua" pitchFamily="18" charset="0"/>
              </a:rPr>
              <a:t>			 </a:t>
            </a:r>
          </a:p>
          <a:p>
            <a:pPr algn="ctr">
              <a:buNone/>
            </a:pPr>
            <a:r>
              <a:rPr lang="de-DE" sz="3000" dirty="0" smtClean="0">
                <a:latin typeface="Book Antiqua" pitchFamily="18" charset="0"/>
              </a:rPr>
              <a:t>	Achtung: Es gibt </a:t>
            </a:r>
            <a:r>
              <a:rPr lang="de-DE" sz="3000" b="1" dirty="0" smtClean="0">
                <a:latin typeface="Book Antiqua" pitchFamily="18" charset="0"/>
              </a:rPr>
              <a:t>unterschiedliche Lerntypen</a:t>
            </a:r>
          </a:p>
          <a:p>
            <a:pPr algn="ctr">
              <a:buNone/>
            </a:pPr>
            <a:r>
              <a:rPr lang="de-DE" sz="3000" b="1" dirty="0" smtClean="0">
                <a:solidFill>
                  <a:srgbClr val="FF0000"/>
                </a:solidFill>
                <a:latin typeface="Book Antiqua" pitchFamily="18" charset="0"/>
                <a:sym typeface="Wingdings" pitchFamily="2" charset="2"/>
              </a:rPr>
              <a:t> Es gibt „die beste Methode“ nicht!</a:t>
            </a:r>
            <a:endParaRPr lang="de-DE" sz="3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 </a:t>
            </a:r>
            <a:r>
              <a:rPr lang="de-DE" b="1" dirty="0" smtClean="0"/>
              <a:t>„überlebenswichtige“ Vokabelzusatzangaben: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39248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de-DE" sz="3000" b="1" dirty="0" smtClean="0"/>
          </a:p>
          <a:p>
            <a:pPr algn="ctr">
              <a:spcBef>
                <a:spcPts val="200"/>
              </a:spcBef>
              <a:buNone/>
            </a:pPr>
            <a:r>
              <a:rPr lang="de-DE" sz="3000" b="1" dirty="0" smtClean="0">
                <a:solidFill>
                  <a:srgbClr val="FF0000"/>
                </a:solidFill>
              </a:rPr>
              <a:t>Alle Zusatzangaben</a:t>
            </a:r>
            <a:r>
              <a:rPr lang="de-DE" sz="3000" dirty="0" smtClean="0">
                <a:solidFill>
                  <a:srgbClr val="FF0000"/>
                </a:solidFill>
              </a:rPr>
              <a:t> </a:t>
            </a:r>
            <a:r>
              <a:rPr lang="de-DE" sz="3000" dirty="0" smtClean="0"/>
              <a:t>bei den Vokabelangaben geben </a:t>
            </a:r>
          </a:p>
          <a:p>
            <a:pPr algn="ctr">
              <a:spcBef>
                <a:spcPts val="200"/>
              </a:spcBef>
              <a:spcAft>
                <a:spcPts val="600"/>
              </a:spcAft>
              <a:buNone/>
            </a:pPr>
            <a:r>
              <a:rPr lang="de-DE" sz="3000" b="1" dirty="0" smtClean="0"/>
              <a:t>wichtige Zusatzinformationen</a:t>
            </a:r>
            <a:r>
              <a:rPr lang="de-DE" sz="3000" dirty="0" smtClean="0"/>
              <a:t>. </a:t>
            </a:r>
          </a:p>
          <a:p>
            <a:pPr algn="ctr">
              <a:spcBef>
                <a:spcPts val="200"/>
              </a:spcBef>
              <a:buNone/>
            </a:pPr>
            <a:endParaRPr lang="de-DE" sz="3000" dirty="0" smtClean="0"/>
          </a:p>
          <a:p>
            <a:pPr algn="ctr">
              <a:spcBef>
                <a:spcPts val="200"/>
              </a:spcBef>
              <a:buNone/>
            </a:pPr>
            <a:r>
              <a:rPr lang="de-DE" sz="3000" dirty="0" smtClean="0"/>
              <a:t>Sie sollten daher </a:t>
            </a:r>
          </a:p>
          <a:p>
            <a:pPr algn="ctr">
              <a:spcBef>
                <a:spcPts val="200"/>
              </a:spcBef>
              <a:buNone/>
            </a:pPr>
            <a:r>
              <a:rPr lang="de-DE" sz="3000" b="1" i="1" dirty="0" smtClean="0">
                <a:solidFill>
                  <a:srgbClr val="FF0000"/>
                </a:solidFill>
              </a:rPr>
              <a:t>unbedingt!!!</a:t>
            </a:r>
            <a:r>
              <a:rPr lang="de-DE" sz="30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200"/>
              </a:spcBef>
              <a:buNone/>
            </a:pPr>
            <a:r>
              <a:rPr lang="de-DE" sz="3000" b="1" dirty="0" smtClean="0"/>
              <a:t>immer mit gelernt</a:t>
            </a:r>
            <a:r>
              <a:rPr lang="de-DE" sz="3000" dirty="0" smtClean="0"/>
              <a:t> und </a:t>
            </a:r>
            <a:r>
              <a:rPr lang="de-DE" sz="3000" b="1" dirty="0" smtClean="0"/>
              <a:t>mit abgefragt</a:t>
            </a:r>
            <a:r>
              <a:rPr lang="de-DE" sz="3000" dirty="0"/>
              <a:t> </a:t>
            </a:r>
            <a:r>
              <a:rPr lang="de-DE" sz="3000" dirty="0" smtClean="0"/>
              <a:t>werden!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endParaRPr lang="de-DE" dirty="0"/>
          </a:p>
        </p:txBody>
      </p:sp>
      <p:pic>
        <p:nvPicPr>
          <p:cNvPr id="4098" name="Picture 2" descr="C:\Users\Isa\Desktop\Vokabelheft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7673" b="3223"/>
          <a:stretch>
            <a:fillRect/>
          </a:stretch>
        </p:blipFill>
        <p:spPr bwMode="auto">
          <a:xfrm>
            <a:off x="1259632" y="404664"/>
            <a:ext cx="3619371" cy="599297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4932040" y="404665"/>
            <a:ext cx="421196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/>
              <a:t>bei Substantiven:</a:t>
            </a:r>
            <a:endParaRPr lang="de-DE" b="1" dirty="0" smtClean="0"/>
          </a:p>
          <a:p>
            <a:pPr lvl="0"/>
            <a:r>
              <a:rPr lang="de-DE" b="1" dirty="0" smtClean="0">
                <a:solidFill>
                  <a:srgbClr val="FF0000"/>
                </a:solidFill>
              </a:rPr>
              <a:t>Genitiv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→ zeigt Wortstamm/ Deklinationszugehörigkeit eines Wortes an</a:t>
            </a:r>
          </a:p>
          <a:p>
            <a:pPr lvl="0">
              <a:spcAft>
                <a:spcPts val="600"/>
              </a:spcAft>
            </a:pPr>
            <a:r>
              <a:rPr lang="de-DE" b="1" dirty="0" smtClean="0">
                <a:solidFill>
                  <a:srgbClr val="FF0000"/>
                </a:solidFill>
              </a:rPr>
              <a:t>Genus</a:t>
            </a:r>
            <a:r>
              <a:rPr lang="de-DE" dirty="0" smtClean="0"/>
              <a:t> (Geschlecht)</a:t>
            </a:r>
          </a:p>
          <a:p>
            <a:r>
              <a:rPr lang="de-DE" b="1" i="1" dirty="0" smtClean="0"/>
              <a:t>bei Verben:</a:t>
            </a:r>
            <a:endParaRPr lang="de-DE" b="1" dirty="0" smtClean="0"/>
          </a:p>
          <a:p>
            <a:pPr lvl="0"/>
            <a:r>
              <a:rPr lang="de-DE" b="1" dirty="0" smtClean="0">
                <a:solidFill>
                  <a:srgbClr val="FF0000"/>
                </a:solidFill>
              </a:rPr>
              <a:t>Stammformen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i="1" dirty="0" smtClean="0"/>
              <a:t>1. Pers. </a:t>
            </a:r>
            <a:r>
              <a:rPr lang="de-DE" i="1" dirty="0" err="1" smtClean="0"/>
              <a:t>Sg</a:t>
            </a:r>
            <a:r>
              <a:rPr lang="de-DE" i="1" dirty="0" smtClean="0"/>
              <a:t>. Präsens, 1. Pers. </a:t>
            </a:r>
            <a:r>
              <a:rPr lang="de-DE" i="1" dirty="0" err="1" smtClean="0"/>
              <a:t>Sg</a:t>
            </a:r>
            <a:r>
              <a:rPr lang="de-DE" i="1" dirty="0" smtClean="0"/>
              <a:t>. Perfekt, Partizip Perfekt Passiv</a:t>
            </a:r>
            <a:r>
              <a:rPr lang="de-DE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→ geben Aufschluss über Konjugationszugehörigkeit</a:t>
            </a:r>
          </a:p>
          <a:p>
            <a:r>
              <a:rPr lang="de-DE" b="1" i="1" dirty="0" smtClean="0"/>
              <a:t>bei Adjektiven/Pronomen:</a:t>
            </a:r>
            <a:endParaRPr lang="de-DE" b="1" dirty="0" smtClean="0"/>
          </a:p>
          <a:p>
            <a:pPr lvl="0">
              <a:spcAft>
                <a:spcPts val="600"/>
              </a:spcAft>
            </a:pPr>
            <a:r>
              <a:rPr lang="de-DE" dirty="0" smtClean="0"/>
              <a:t>grundsätzlich </a:t>
            </a:r>
            <a:r>
              <a:rPr lang="de-DE" b="1" dirty="0" smtClean="0">
                <a:solidFill>
                  <a:srgbClr val="FF0000"/>
                </a:solidFill>
              </a:rPr>
              <a:t>3 Formen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i="1" dirty="0" smtClean="0"/>
              <a:t>m., f., n</a:t>
            </a:r>
            <a:r>
              <a:rPr lang="de-DE" dirty="0" smtClean="0"/>
              <a:t>.)</a:t>
            </a:r>
          </a:p>
          <a:p>
            <a:r>
              <a:rPr lang="de-DE" b="1" i="1" dirty="0" smtClean="0"/>
              <a:t>Sonstiges:</a:t>
            </a:r>
            <a:endParaRPr lang="de-DE" b="1" dirty="0" smtClean="0"/>
          </a:p>
          <a:p>
            <a:pPr lvl="0"/>
            <a:r>
              <a:rPr lang="de-DE" b="1" dirty="0" smtClean="0">
                <a:solidFill>
                  <a:srgbClr val="FF0000"/>
                </a:solidFill>
              </a:rPr>
              <a:t>Wortarten</a:t>
            </a:r>
            <a:r>
              <a:rPr lang="de-DE" dirty="0" smtClean="0"/>
              <a:t>, sofern angegeben (</a:t>
            </a:r>
            <a:r>
              <a:rPr lang="de-DE" i="1" dirty="0" smtClean="0"/>
              <a:t>Adverbien, Subjunktionen</a:t>
            </a:r>
            <a:r>
              <a:rPr lang="de-DE" dirty="0" smtClean="0"/>
              <a:t>)</a:t>
            </a:r>
          </a:p>
          <a:p>
            <a:pPr lvl="0"/>
            <a:r>
              <a:rPr lang="de-DE" b="1" dirty="0" smtClean="0">
                <a:solidFill>
                  <a:srgbClr val="FF0000"/>
                </a:solidFill>
              </a:rPr>
              <a:t>Kasusangaben</a:t>
            </a:r>
            <a:r>
              <a:rPr lang="de-DE" dirty="0" smtClean="0"/>
              <a:t> (</a:t>
            </a:r>
            <a:r>
              <a:rPr lang="de-DE" i="1" dirty="0" smtClean="0"/>
              <a:t>m. Gen., m. Dat., m. Akk., m. Abl. …)</a:t>
            </a:r>
            <a:endParaRPr lang="de-DE" dirty="0" smtClean="0"/>
          </a:p>
          <a:p>
            <a:pPr lvl="0"/>
            <a:r>
              <a:rPr lang="de-DE" b="1" dirty="0" smtClean="0">
                <a:solidFill>
                  <a:srgbClr val="FF0000"/>
                </a:solidFill>
              </a:rPr>
              <a:t>Phrasen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→ beispielhafte Anwendung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1282154"/>
          </a:xfrm>
        </p:spPr>
        <p:txBody>
          <a:bodyPr>
            <a:normAutofit fontScale="90000"/>
          </a:bodyPr>
          <a:lstStyle/>
          <a:p>
            <a:r>
              <a:rPr lang="de-DE" sz="2200" dirty="0" smtClean="0">
                <a:solidFill>
                  <a:srgbClr val="C0504D">
                    <a:lumMod val="75000"/>
                  </a:srgbClr>
                </a:solidFill>
              </a:rPr>
              <a:t>Elterninformationsabend Latein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i="1" dirty="0" smtClean="0"/>
              <a:t>Exkurs: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Zur Aussprache des Lateinischen: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3533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i="1" dirty="0" smtClean="0"/>
              <a:t>Vorab: </a:t>
            </a:r>
          </a:p>
          <a:p>
            <a:pPr>
              <a:buNone/>
            </a:pPr>
            <a:r>
              <a:rPr lang="de-DE" dirty="0" smtClean="0"/>
              <a:t>Es ist ein hartnäckiger Mythos, dass man über die Aussprache des Lateinischen nichts wisse!</a:t>
            </a:r>
          </a:p>
          <a:p>
            <a:pPr>
              <a:buFont typeface="Wingdings"/>
              <a:buChar char="à"/>
            </a:pPr>
            <a:r>
              <a:rPr lang="de-DE" i="1" dirty="0" smtClean="0">
                <a:sym typeface="Wingdings" pitchFamily="2" charset="2"/>
              </a:rPr>
              <a:t>Inschriften, verwandte Sprachen etc.</a:t>
            </a:r>
          </a:p>
          <a:p>
            <a:pPr>
              <a:buNone/>
            </a:pPr>
            <a:endParaRPr lang="de-DE" i="1" dirty="0" smtClean="0"/>
          </a:p>
          <a:p>
            <a:r>
              <a:rPr lang="de-DE" b="1" dirty="0" smtClean="0"/>
              <a:t>c</a:t>
            </a:r>
            <a:r>
              <a:rPr lang="de-DE" dirty="0" smtClean="0"/>
              <a:t> wie /k/</a:t>
            </a:r>
          </a:p>
          <a:p>
            <a:pPr lvl="0"/>
            <a:r>
              <a:rPr lang="de-DE" b="1" dirty="0" smtClean="0"/>
              <a:t>ae</a:t>
            </a:r>
            <a:r>
              <a:rPr lang="de-DE" dirty="0" smtClean="0"/>
              <a:t> wie /ai/ </a:t>
            </a:r>
            <a:r>
              <a:rPr lang="de-DE" b="1" dirty="0" smtClean="0"/>
              <a:t>oder</a:t>
            </a:r>
            <a:r>
              <a:rPr lang="de-DE" dirty="0" smtClean="0"/>
              <a:t> /ä/ </a:t>
            </a:r>
          </a:p>
          <a:p>
            <a:r>
              <a:rPr lang="de-DE" b="1" dirty="0" smtClean="0"/>
              <a:t>Betonung</a:t>
            </a:r>
            <a:r>
              <a:rPr lang="de-DE" dirty="0" smtClean="0"/>
              <a:t> bei Verben auf –</a:t>
            </a:r>
            <a:r>
              <a:rPr lang="de-DE" b="1" dirty="0" err="1" smtClean="0"/>
              <a:t>e</a:t>
            </a:r>
            <a:r>
              <a:rPr lang="de-DE" dirty="0" err="1" smtClean="0"/>
              <a:t>re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(gekennzeichnet durch Längenstrich auf dem e)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851920" y="5229200"/>
            <a:ext cx="144016" cy="0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5436096" y="573325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228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200" dirty="0" smtClean="0">
                <a:solidFill>
                  <a:srgbClr val="C0504D">
                    <a:lumMod val="75000"/>
                  </a:srgbClr>
                </a:solidFill>
              </a:rPr>
              <a:t>Elterninformationsabend Latein </a:t>
            </a:r>
            <a:br>
              <a:rPr lang="de-DE" sz="2200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de-DE" sz="3300" b="1" dirty="0" smtClean="0">
                <a:latin typeface="Felix Titling" pitchFamily="82" charset="0"/>
              </a:rPr>
              <a:t>„</a:t>
            </a:r>
            <a:r>
              <a:rPr lang="de-DE" sz="3300" b="1" dirty="0" err="1" smtClean="0">
                <a:latin typeface="Felix Titling" pitchFamily="82" charset="0"/>
              </a:rPr>
              <a:t>Repetitio</a:t>
            </a:r>
            <a:r>
              <a:rPr lang="de-DE" sz="3300" b="1" dirty="0" smtClean="0">
                <a:latin typeface="Felix Titling" pitchFamily="82" charset="0"/>
              </a:rPr>
              <a:t> </a:t>
            </a:r>
            <a:r>
              <a:rPr lang="de-DE" sz="3300" b="1" dirty="0" err="1" smtClean="0">
                <a:latin typeface="Felix Titling" pitchFamily="82" charset="0"/>
              </a:rPr>
              <a:t>est</a:t>
            </a:r>
            <a:r>
              <a:rPr lang="de-DE" sz="3300" b="1" dirty="0" smtClean="0">
                <a:latin typeface="Felix Titling" pitchFamily="82" charset="0"/>
              </a:rPr>
              <a:t> mater studiorum“</a:t>
            </a:r>
            <a:endParaRPr lang="de-DE" sz="3300" b="1" dirty="0">
              <a:latin typeface="Felix Titling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781128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i="1" dirty="0" smtClean="0">
                <a:sym typeface="Wingdings" pitchFamily="2" charset="2"/>
              </a:rPr>
              <a:t>regelmäßige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smtClean="0"/>
              <a:t>Wiederholung</a:t>
            </a:r>
            <a:r>
              <a:rPr lang="de-DE" dirty="0" smtClean="0"/>
              <a:t> alter Vokabeln</a:t>
            </a:r>
          </a:p>
          <a:p>
            <a:pPr lvl="0"/>
            <a:r>
              <a:rPr lang="de-DE" dirty="0" smtClean="0"/>
              <a:t>„Zetteldschungel“</a:t>
            </a:r>
          </a:p>
          <a:p>
            <a:pPr lvl="0"/>
            <a:endParaRPr lang="de-DE" dirty="0" smtClean="0"/>
          </a:p>
          <a:p>
            <a:pPr lvl="0">
              <a:buNone/>
            </a:pPr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Arbeitsplan erstellen: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3312368" cy="24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Isa\Desktop\Bsp. Vokabel-Arbeitsplan.jpg"/>
          <p:cNvPicPr>
            <a:picLocks noChangeAspect="1" noChangeArrowheads="1"/>
          </p:cNvPicPr>
          <p:nvPr/>
        </p:nvPicPr>
        <p:blipFill>
          <a:blip r:embed="rId4" cstate="print"/>
          <a:srcRect t="9860" r="18628" b="3697"/>
          <a:stretch>
            <a:fillRect/>
          </a:stretch>
        </p:blipFill>
        <p:spPr bwMode="auto">
          <a:xfrm>
            <a:off x="5724128" y="4581128"/>
            <a:ext cx="2748532" cy="183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lare">
  <a:themeElements>
    <a:clrScheme name="Elare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lare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Ela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Elare.thmx</Template>
  <TotalTime>0</TotalTime>
  <Words>965</Words>
  <Application>Microsoft Macintosh PowerPoint</Application>
  <PresentationFormat>Bildschirmpräsentation (4:3)</PresentationFormat>
  <Paragraphs>375</Paragraphs>
  <Slides>32</Slides>
  <Notes>32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Verknüpfungen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Elare</vt:lpstr>
      <vt:lpstr>C:\Users\Isa\Desktop\vokabeln_19.pdf</vt:lpstr>
      <vt:lpstr>C:\Users\Isa\Desktop\vokabeln_19.pdf</vt:lpstr>
      <vt:lpstr>  Wie kann ich meinem Kind beim Lateinlernen helfen?</vt:lpstr>
      <vt:lpstr>Elterninformationsabend Latein  Abendgestaltung</vt:lpstr>
      <vt:lpstr>Elterninformationsabend Latein </vt:lpstr>
      <vt:lpstr>Elterninformationsabend Latein</vt:lpstr>
      <vt:lpstr>Elterninformationsabend Latein  Allgemeine Lerntipps:</vt:lpstr>
      <vt:lpstr>   Elterninformationsabend Latein „überlebenswichtige“ Vokabelzusatzangaben: </vt:lpstr>
      <vt:lpstr>Elterninformationsabend Latein</vt:lpstr>
      <vt:lpstr>Elterninformationsabend Latein Exkurs:  Zur Aussprache des Lateinischen: </vt:lpstr>
      <vt:lpstr>Elterninformationsabend Latein  „Repetitio est mater studiorum“</vt:lpstr>
      <vt:lpstr>Elterninformationsabend Latein Die vier Hauptmöglichkeiten:</vt:lpstr>
      <vt:lpstr>Elterninformationsabend Latein Lernen aus dem Buch</vt:lpstr>
      <vt:lpstr>Elterninformationsabend Latein  Lernen aus dem Vokabelheft: „Durch die Hand in den Kopf…“   </vt:lpstr>
      <vt:lpstr>Elterninformationsabend Latein  Lernen aus dem Vokabelheft:</vt:lpstr>
      <vt:lpstr>   Elterninformationsabend Latein  Lernen mit dem Vokabelkarteikasten </vt:lpstr>
      <vt:lpstr>Elterninformationsabend Latein Lernen mit Vokabelkarteikarten</vt:lpstr>
      <vt:lpstr>  Elterninformationsabend Latein  Lernen mit Computerprogrammen:  Am Beispiel von „Phase 6“</vt:lpstr>
      <vt:lpstr>Elterninformationsabend Latein  Lernen mit Computerprogrammen:  Am Beispiel von „Phase 6“</vt:lpstr>
      <vt:lpstr>Elterninformationsabend Latein</vt:lpstr>
      <vt:lpstr>Elterninformationsabend Latein</vt:lpstr>
      <vt:lpstr>PowerPoint-Präsentation</vt:lpstr>
      <vt:lpstr>PowerPoint-Präsentation</vt:lpstr>
      <vt:lpstr>PowerPoint-Präsentation</vt:lpstr>
      <vt:lpstr>PowerPoint-Präsentation</vt:lpstr>
      <vt:lpstr>Elterninformationsabend Latein</vt:lpstr>
      <vt:lpstr>Elterninformationsabend Latein Übersetzungsmethoden</vt:lpstr>
      <vt:lpstr>Elterninformationsabend Latein  1.Die Markierungstechnik</vt:lpstr>
      <vt:lpstr>Elterninformationsabend Latein  Die Markierungstechnik</vt:lpstr>
      <vt:lpstr>Elterninformationsabend Latein  2. Die Pendelmethode</vt:lpstr>
      <vt:lpstr>Elterninformationsabend Latein  Die Pendelmethode</vt:lpstr>
      <vt:lpstr>Elterninformationsabend Latein  Die Pendelmethode</vt:lpstr>
      <vt:lpstr>Elterninformationsabend Latein</vt:lpstr>
      <vt:lpstr>Elterninformationsabend Latein Offene Fragerunde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Isa</dc:creator>
  <cp:lastModifiedBy>Isabel Bauske</cp:lastModifiedBy>
  <cp:revision>92</cp:revision>
  <dcterms:created xsi:type="dcterms:W3CDTF">2011-04-09T19:27:17Z</dcterms:created>
  <dcterms:modified xsi:type="dcterms:W3CDTF">2015-03-12T19:36:58Z</dcterms:modified>
</cp:coreProperties>
</file>